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5"/>
  </p:notesMasterIdLst>
  <p:sldIdLst>
    <p:sldId id="256" r:id="rId2"/>
    <p:sldId id="257" r:id="rId3"/>
    <p:sldId id="258" r:id="rId4"/>
    <p:sldId id="295"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94" r:id="rId19"/>
    <p:sldId id="273" r:id="rId20"/>
    <p:sldId id="274" r:id="rId21"/>
    <p:sldId id="279" r:id="rId22"/>
    <p:sldId id="280" r:id="rId23"/>
    <p:sldId id="299" r:id="rId24"/>
    <p:sldId id="296" r:id="rId25"/>
    <p:sldId id="281" r:id="rId26"/>
    <p:sldId id="298" r:id="rId27"/>
    <p:sldId id="282" r:id="rId28"/>
    <p:sldId id="275" r:id="rId29"/>
    <p:sldId id="297" r:id="rId30"/>
    <p:sldId id="283" r:id="rId31"/>
    <p:sldId id="300" r:id="rId32"/>
    <p:sldId id="276" r:id="rId33"/>
    <p:sldId id="301" r:id="rId34"/>
    <p:sldId id="285" r:id="rId35"/>
    <p:sldId id="302" r:id="rId36"/>
    <p:sldId id="284" r:id="rId37"/>
    <p:sldId id="287" r:id="rId38"/>
    <p:sldId id="288" r:id="rId39"/>
    <p:sldId id="290" r:id="rId40"/>
    <p:sldId id="291" r:id="rId41"/>
    <p:sldId id="292" r:id="rId42"/>
    <p:sldId id="293" r:id="rId43"/>
    <p:sldId id="30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41" autoAdjust="0"/>
  </p:normalViewPr>
  <p:slideViewPr>
    <p:cSldViewPr snapToGrid="0">
      <p:cViewPr>
        <p:scale>
          <a:sx n="96" d="100"/>
          <a:sy n="96" d="100"/>
        </p:scale>
        <p:origin x="149"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584AF-1670-4EB8-8569-1B50A50F32ED}"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28A10-922F-4767-A44B-AA1953D9BA14}" type="slidenum">
              <a:rPr lang="en-US" smtClean="0"/>
              <a:t>‹#›</a:t>
            </a:fld>
            <a:endParaRPr lang="en-US"/>
          </a:p>
        </p:txBody>
      </p:sp>
    </p:spTree>
    <p:extLst>
      <p:ext uri="{BB962C8B-B14F-4D97-AF65-F5344CB8AC3E}">
        <p14:creationId xmlns:p14="http://schemas.microsoft.com/office/powerpoint/2010/main" val="3199372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a:t>
            </a:r>
          </a:p>
          <a:p>
            <a:pPr rtl="0"/>
            <a:r>
              <a:rPr lang="en-US" b="1" dirty="0"/>
              <a:t>which deep learning model are inherently prone to vanishing gradient?</a:t>
            </a:r>
          </a:p>
          <a:p>
            <a:r>
              <a:rPr lang="en-US" dirty="0"/>
              <a:t>edit</a:t>
            </a:r>
          </a:p>
          <a:p>
            <a:pPr rtl="0"/>
            <a:r>
              <a:rPr lang="en-US" dirty="0"/>
              <a:t>Show drafts </a:t>
            </a:r>
            <a:r>
              <a:rPr lang="en-US" dirty="0">
                <a:effectLst/>
              </a:rPr>
              <a:t>Draft 1 While all deep neural networks can be susceptible to vanishing gradients to some extent, </a:t>
            </a:r>
            <a:r>
              <a:rPr lang="en-US" b="1" dirty="0">
                <a:effectLst/>
              </a:rPr>
              <a:t>Recurrent Neural Networks (RNNs)</a:t>
            </a:r>
            <a:r>
              <a:rPr lang="en-US" dirty="0">
                <a:effectLst/>
              </a:rPr>
              <a:t> are particularly prone to this problem.</a:t>
            </a:r>
          </a:p>
          <a:p>
            <a:pPr rtl="0"/>
            <a:r>
              <a:rPr lang="en-US" dirty="0">
                <a:effectLst/>
              </a:rPr>
              <a:t>Here's why RNNs are more </a:t>
            </a:r>
            <a:r>
              <a:rPr lang="en-US" dirty="0" err="1">
                <a:effectLst/>
              </a:rPr>
              <a:t>vulner</a:t>
            </a:r>
            <a:r>
              <a:rPr lang="en-US" dirty="0">
                <a:effectLst/>
              </a:rPr>
              <a:t>...</a:t>
            </a:r>
          </a:p>
          <a:p>
            <a:pPr rtl="0"/>
            <a:r>
              <a:rPr lang="en-US" dirty="0">
                <a:effectLst/>
              </a:rPr>
              <a:t>Draft 1 While all deep neural networks can be susceptible to vanishing gradients to some extent, </a:t>
            </a:r>
            <a:r>
              <a:rPr lang="en-US" b="1" dirty="0">
                <a:effectLst/>
              </a:rPr>
              <a:t>Recurrent Neural Networks (RNNs)</a:t>
            </a:r>
            <a:r>
              <a:rPr lang="en-US" dirty="0">
                <a:effectLst/>
              </a:rPr>
              <a:t> are particularly prone to this problem.</a:t>
            </a:r>
          </a:p>
          <a:p>
            <a:pPr rtl="0"/>
            <a:r>
              <a:rPr lang="en-US" dirty="0">
                <a:effectLst/>
              </a:rPr>
              <a:t>Here's why RNNs are more vulnerable:</a:t>
            </a:r>
          </a:p>
          <a:p>
            <a:pPr rtl="0">
              <a:buFont typeface="Arial" panose="020B0604020202020204" pitchFamily="34" charset="0"/>
              <a:buChar char="•"/>
            </a:pPr>
            <a:r>
              <a:rPr lang="en-US" b="1" dirty="0">
                <a:effectLst/>
              </a:rPr>
              <a:t>Sequential Nature:</a:t>
            </a:r>
            <a:r>
              <a:rPr lang="en-US" dirty="0">
                <a:effectLst/>
              </a:rPr>
              <a:t> RNNs deal with sequential data where information from previous steps influences the current output. This creates a long chain of dependencies that gradients need to flow through during backpropagation.</a:t>
            </a:r>
          </a:p>
          <a:p>
            <a:pPr rtl="0">
              <a:buFont typeface="Arial" panose="020B0604020202020204" pitchFamily="34" charset="0"/>
              <a:buChar char="•"/>
            </a:pPr>
            <a:r>
              <a:rPr lang="en-US" b="1" dirty="0">
                <a:effectLst/>
              </a:rPr>
              <a:t>Backpropagation Through Time:</a:t>
            </a:r>
            <a:r>
              <a:rPr lang="en-US" dirty="0">
                <a:effectLst/>
              </a:rPr>
              <a:t> Training RNNs involves backpropagating the error signal through the entire sequence, one step at a time. With each step, the gradients get multiplied by the derivatives of the activation functions.</a:t>
            </a:r>
          </a:p>
          <a:p>
            <a:pPr rtl="0">
              <a:buFont typeface="Arial" panose="020B0604020202020204" pitchFamily="34" charset="0"/>
              <a:buChar char="•"/>
            </a:pPr>
            <a:r>
              <a:rPr lang="en-US" b="1" dirty="0">
                <a:effectLst/>
              </a:rPr>
              <a:t>Activation Functions:</a:t>
            </a:r>
            <a:r>
              <a:rPr lang="en-US" dirty="0">
                <a:effectLst/>
              </a:rPr>
              <a:t> Activation functions with values less than 1, especially those close to 0, can significantly shrink the gradients during backpropagation. In RNNs, these multiplications happen across many time steps, amplifying the vanishing effect.</a:t>
            </a:r>
          </a:p>
          <a:p>
            <a:pPr rtl="0"/>
            <a:r>
              <a:rPr lang="en-US" b="1" dirty="0">
                <a:effectLst/>
              </a:rPr>
              <a:t>Impact on RNNs:</a:t>
            </a:r>
            <a:endParaRPr lang="en-US" dirty="0">
              <a:effectLst/>
            </a:endParaRPr>
          </a:p>
          <a:p>
            <a:pPr rtl="0"/>
            <a:r>
              <a:rPr lang="en-US" dirty="0">
                <a:effectLst/>
              </a:rPr>
              <a:t>Vanishing gradients in RNNs can severely limit their ability to learn long-term dependencies within the sequence. Since information from earlier time steps has weaker gradients, the network struggles to understand how they influence later elements. This becomes a hurdle in tasks like:</a:t>
            </a:r>
          </a:p>
          <a:p>
            <a:pPr rtl="0">
              <a:buFont typeface="Arial" panose="020B0604020202020204" pitchFamily="34" charset="0"/>
              <a:buChar char="•"/>
            </a:pPr>
            <a:r>
              <a:rPr lang="en-US" b="1" dirty="0">
                <a:effectLst/>
              </a:rPr>
              <a:t>Language translation:</a:t>
            </a:r>
            <a:r>
              <a:rPr lang="en-US" dirty="0">
                <a:effectLst/>
              </a:rPr>
              <a:t> Understanding the context of a sentence heavily relies on words from earlier parts.</a:t>
            </a:r>
          </a:p>
          <a:p>
            <a:pPr rtl="0">
              <a:buFont typeface="Arial" panose="020B0604020202020204" pitchFamily="34" charset="0"/>
              <a:buChar char="•"/>
            </a:pPr>
            <a:r>
              <a:rPr lang="en-US" b="1" dirty="0">
                <a:effectLst/>
              </a:rPr>
              <a:t>Speech recognition:</a:t>
            </a:r>
            <a:r>
              <a:rPr lang="en-US" dirty="0">
                <a:effectLst/>
              </a:rPr>
              <a:t> Recognizing a word depends on the sounds that came before it.</a:t>
            </a:r>
          </a:p>
          <a:p>
            <a:pPr rtl="0">
              <a:buFont typeface="Arial" panose="020B0604020202020204" pitchFamily="34" charset="0"/>
              <a:buChar char="•"/>
            </a:pPr>
            <a:r>
              <a:rPr lang="en-US" b="1" dirty="0">
                <a:effectLst/>
              </a:rPr>
              <a:t>Time series forecasting:</a:t>
            </a:r>
            <a:r>
              <a:rPr lang="en-US" dirty="0">
                <a:effectLst/>
              </a:rPr>
              <a:t> Predicting future values in a sequence requires considering historical data points.</a:t>
            </a:r>
          </a:p>
          <a:p>
            <a:pPr rtl="0"/>
            <a:r>
              <a:rPr lang="en-US" b="1" dirty="0">
                <a:effectLst/>
              </a:rPr>
              <a:t>Mitigating Vanishing Gradients in RNNs:</a:t>
            </a:r>
            <a:endParaRPr lang="en-US" dirty="0">
              <a:effectLst/>
            </a:endParaRPr>
          </a:p>
          <a:p>
            <a:pPr rtl="0"/>
            <a:r>
              <a:rPr lang="en-US" dirty="0">
                <a:effectLst/>
              </a:rPr>
              <a:t>Several techniques can help address vanishing gradients in RNNs:</a:t>
            </a:r>
          </a:p>
          <a:p>
            <a:pPr rtl="0">
              <a:buFont typeface="Arial" panose="020B0604020202020204" pitchFamily="34" charset="0"/>
              <a:buChar char="•"/>
            </a:pPr>
            <a:r>
              <a:rPr lang="en-US" b="1" dirty="0">
                <a:effectLst/>
              </a:rPr>
              <a:t>Activation Functions:</a:t>
            </a:r>
            <a:r>
              <a:rPr lang="en-US" dirty="0">
                <a:effectLst/>
              </a:rPr>
              <a:t> Using activations like </a:t>
            </a:r>
            <a:r>
              <a:rPr lang="en-US" dirty="0" err="1">
                <a:effectLst/>
              </a:rPr>
              <a:t>ReLU</a:t>
            </a:r>
            <a:r>
              <a:rPr lang="en-US" dirty="0">
                <a:effectLst/>
              </a:rPr>
              <a:t> (Rectified Linear Unit) that avoid values close to 0.</a:t>
            </a:r>
          </a:p>
          <a:p>
            <a:pPr rtl="0">
              <a:buFont typeface="Arial" panose="020B0604020202020204" pitchFamily="34" charset="0"/>
              <a:buChar char="•"/>
            </a:pPr>
            <a:r>
              <a:rPr lang="en-US" b="1" dirty="0">
                <a:effectLst/>
              </a:rPr>
              <a:t>Weight Initialization:</a:t>
            </a:r>
            <a:r>
              <a:rPr lang="en-US" dirty="0">
                <a:effectLst/>
              </a:rPr>
              <a:t> Initializing weights in a specific way (e.g., Xavier or He initialization) helps gradients start in a healthy range.</a:t>
            </a:r>
          </a:p>
          <a:p>
            <a:pPr rtl="0">
              <a:buFont typeface="Arial" panose="020B0604020202020204" pitchFamily="34" charset="0"/>
              <a:buChar char="•"/>
            </a:pPr>
            <a:r>
              <a:rPr lang="en-US" b="1" dirty="0">
                <a:effectLst/>
              </a:rPr>
              <a:t>Long Short-Term Memory (LSTM) Networks:</a:t>
            </a:r>
            <a:r>
              <a:rPr lang="en-US" dirty="0">
                <a:effectLst/>
              </a:rPr>
              <a:t> LSTMs have built-in mechanisms to control the flow of information and mitigate vanishing gradients.</a:t>
            </a:r>
          </a:p>
          <a:p>
            <a:pPr rtl="0">
              <a:buFont typeface="Arial" panose="020B0604020202020204" pitchFamily="34" charset="0"/>
              <a:buChar char="•"/>
            </a:pPr>
            <a:r>
              <a:rPr lang="en-US" b="1" dirty="0">
                <a:effectLst/>
              </a:rPr>
              <a:t>Gated Recurrent Units (GRUs):</a:t>
            </a:r>
            <a:r>
              <a:rPr lang="en-US" dirty="0">
                <a:effectLst/>
              </a:rPr>
              <a:t> Similar to LSTMs, GRUs offer another architecture specifically designed to address vanishing gradients.</a:t>
            </a:r>
          </a:p>
          <a:p>
            <a:pPr rtl="0"/>
            <a:r>
              <a:rPr lang="en-US" b="1" dirty="0">
                <a:effectLst/>
              </a:rPr>
              <a:t>Conclusion:</a:t>
            </a:r>
            <a:endParaRPr lang="en-US" dirty="0">
              <a:effectLst/>
            </a:endParaRPr>
          </a:p>
          <a:p>
            <a:pPr rtl="0"/>
            <a:r>
              <a:rPr lang="en-US" dirty="0">
                <a:effectLst/>
              </a:rPr>
              <a:t>While other deep learning models can experience vanishing gradients, the inherent sequential nature of RNNs makes them particularly susceptible. By understanding this relationship and using appropriate techniques, you can train RNNs more effectively to leverage long-term dependencies within your sequential data.</a:t>
            </a:r>
          </a:p>
          <a:p>
            <a:pPr rtl="0"/>
            <a:r>
              <a:rPr lang="en-US" dirty="0">
                <a:effectLst/>
              </a:rPr>
              <a:t>Draft 2 While all deep learning models using gradient descent can be susceptible to vanishing gradients to some extent, some architectures are inherently more prone to it than others. Here's the breakdown:</a:t>
            </a:r>
          </a:p>
          <a:p>
            <a:pPr rtl="0"/>
            <a:r>
              <a:rPr lang="en-US" dirty="0">
                <a:effectLst/>
              </a:rPr>
              <a:t>*...</a:t>
            </a:r>
          </a:p>
          <a:p>
            <a:pPr rtl="0"/>
            <a:r>
              <a:rPr lang="en-US" dirty="0">
                <a:effectLst/>
              </a:rPr>
              <a:t>Draft 2 While all deep learning models using gradient descent can be susceptible to vanishing gradients to some extent, some architectures are inherently more prone to it than others. Here's the breakdown:</a:t>
            </a:r>
          </a:p>
          <a:p>
            <a:pPr rtl="0">
              <a:buFont typeface="Arial" panose="020B0604020202020204" pitchFamily="34" charset="0"/>
              <a:buChar char="•"/>
            </a:pPr>
            <a:r>
              <a:rPr lang="en-US" b="1" dirty="0">
                <a:effectLst/>
              </a:rPr>
              <a:t>Most Prone:</a:t>
            </a:r>
            <a:endParaRPr lang="en-US" dirty="0">
              <a:effectLst/>
            </a:endParaRPr>
          </a:p>
          <a:p>
            <a:pPr marL="742950" lvl="1" indent="-285750" rtl="0">
              <a:buFont typeface="Arial" panose="020B0604020202020204" pitchFamily="34" charset="0"/>
              <a:buChar char="•"/>
            </a:pPr>
            <a:r>
              <a:rPr lang="en-US" b="1" dirty="0">
                <a:effectLst/>
              </a:rPr>
              <a:t>Recurrent Neural Networks (RNNs):</a:t>
            </a:r>
            <a:r>
              <a:rPr lang="en-US" dirty="0">
                <a:effectLst/>
              </a:rPr>
              <a:t> As discussed earlier, RNNs are particularly susceptible due to the long chains of multiplications during backpropagation through sequential data. The gradients have to travel back through the entire sequence, making them more likely to vanish before reaching earlier layers.</a:t>
            </a:r>
          </a:p>
          <a:p>
            <a:pPr rtl="0">
              <a:buFont typeface="Arial" panose="020B0604020202020204" pitchFamily="34" charset="0"/>
              <a:buChar char="•"/>
            </a:pPr>
            <a:r>
              <a:rPr lang="en-US" b="1" dirty="0">
                <a:effectLst/>
              </a:rPr>
              <a:t>Prone:</a:t>
            </a:r>
            <a:endParaRPr lang="en-US" dirty="0">
              <a:effectLst/>
            </a:endParaRPr>
          </a:p>
          <a:p>
            <a:pPr marL="742950" lvl="1" indent="-285750" rtl="0">
              <a:buFont typeface="Arial" panose="020B0604020202020204" pitchFamily="34" charset="0"/>
              <a:buChar char="•"/>
            </a:pPr>
            <a:r>
              <a:rPr lang="en-US" b="1" dirty="0">
                <a:effectLst/>
              </a:rPr>
              <a:t>Deep Neural Networks (DNNs):</a:t>
            </a:r>
            <a:r>
              <a:rPr lang="en-US" dirty="0">
                <a:effectLst/>
              </a:rPr>
              <a:t> DNNs with many layers can also experience vanishing gradients, especially if they use activation functions with derivatives less than 1 throughout the training range. The deeper the network, the more multiplications the gradients have to go through, increasing the chance of vanishing.</a:t>
            </a:r>
          </a:p>
          <a:p>
            <a:pPr rtl="0">
              <a:buFont typeface="Arial" panose="020B0604020202020204" pitchFamily="34" charset="0"/>
              <a:buChar char="•"/>
            </a:pPr>
            <a:r>
              <a:rPr lang="en-US" b="1" dirty="0">
                <a:effectLst/>
              </a:rPr>
              <a:t>Less Prone:</a:t>
            </a:r>
            <a:endParaRPr lang="en-US" dirty="0">
              <a:effectLst/>
            </a:endParaRPr>
          </a:p>
          <a:p>
            <a:pPr marL="742950" lvl="1" indent="-285750" rtl="0">
              <a:buFont typeface="Arial" panose="020B0604020202020204" pitchFamily="34" charset="0"/>
              <a:buChar char="•"/>
            </a:pPr>
            <a:r>
              <a:rPr lang="en-US" b="1" dirty="0">
                <a:effectLst/>
              </a:rPr>
              <a:t>Convolutional Neural Networks (CNNs):</a:t>
            </a:r>
            <a:r>
              <a:rPr lang="en-US" dirty="0">
                <a:effectLst/>
              </a:rPr>
              <a:t> CNNs generally have a fixed-size receptive field, meaning each neuron only processes a local area of the input. This limits the number of multiplications gradients have to go through during backpropagation, making them less susceptible to vanishing compared to RNNs and very deep DNNs.</a:t>
            </a:r>
          </a:p>
          <a:p>
            <a:pPr rtl="0"/>
            <a:r>
              <a:rPr lang="en-US" b="1" dirty="0">
                <a:effectLst/>
              </a:rPr>
              <a:t>Additional Factors:</a:t>
            </a:r>
            <a:endParaRPr lang="en-US" dirty="0">
              <a:effectLst/>
            </a:endParaRPr>
          </a:p>
          <a:p>
            <a:pPr rtl="0">
              <a:buFont typeface="Arial" panose="020B0604020202020204" pitchFamily="34" charset="0"/>
              <a:buChar char="•"/>
            </a:pPr>
            <a:r>
              <a:rPr lang="en-US" b="1" dirty="0">
                <a:effectLst/>
              </a:rPr>
              <a:t>Activation Functions:</a:t>
            </a:r>
            <a:r>
              <a:rPr lang="en-US" dirty="0">
                <a:effectLst/>
              </a:rPr>
              <a:t> Activation functions with derivatives close to 0 (like sigmoid in certain ranges) can significantly worsen the vanishing gradient problem in any model.</a:t>
            </a:r>
          </a:p>
          <a:p>
            <a:pPr rtl="0">
              <a:buFont typeface="Arial" panose="020B0604020202020204" pitchFamily="34" charset="0"/>
              <a:buChar char="•"/>
            </a:pPr>
            <a:r>
              <a:rPr lang="en-US" b="1" dirty="0">
                <a:effectLst/>
              </a:rPr>
              <a:t>Network Depth:</a:t>
            </a:r>
            <a:r>
              <a:rPr lang="en-US" dirty="0">
                <a:effectLst/>
              </a:rPr>
              <a:t> The deeper the network, the higher the risk of vanishing gradients, regardless of the architecture.</a:t>
            </a:r>
          </a:p>
          <a:p>
            <a:pPr rtl="0"/>
            <a:r>
              <a:rPr lang="en-US" dirty="0">
                <a:effectLst/>
              </a:rPr>
              <a:t>In essence, any deep learning model that relies on backpropagation and uses activation functions prone to small derivatives is at risk of vanishing gradients. However, RNNs stand out due to the inherent chain-like nature of processing sequential data, making them the most susceptible architecture.</a:t>
            </a:r>
          </a:p>
          <a:p>
            <a:pPr rtl="0"/>
            <a:r>
              <a:rPr lang="en-US" dirty="0">
                <a:effectLst/>
              </a:rPr>
              <a:t>Draft 3 While all deep learning models can be susceptible to vanishing gradients to some extent, </a:t>
            </a:r>
            <a:r>
              <a:rPr lang="en-US" b="1" dirty="0">
                <a:effectLst/>
              </a:rPr>
              <a:t>Recurrent Neural Networks (RNNs)</a:t>
            </a:r>
            <a:r>
              <a:rPr lang="en-US" dirty="0">
                <a:effectLst/>
              </a:rPr>
              <a:t> are particularly prone to this problem. Here's why:</a:t>
            </a:r>
          </a:p>
          <a:p>
            <a:pPr rtl="0">
              <a:buFont typeface="+mj-lt"/>
              <a:buAutoNum type="arabicPeriod"/>
            </a:pPr>
            <a:r>
              <a:rPr lang="en-US" dirty="0">
                <a:effectLst/>
              </a:rPr>
              <a:t>**Sequential </a:t>
            </a:r>
            <a:r>
              <a:rPr lang="en-US" dirty="0" err="1">
                <a:effectLst/>
              </a:rPr>
              <a:t>Natu</a:t>
            </a:r>
            <a:r>
              <a:rPr lang="en-US" dirty="0">
                <a:effectLst/>
              </a:rPr>
              <a:t>...</a:t>
            </a:r>
          </a:p>
          <a:p>
            <a:pPr rtl="0"/>
            <a:r>
              <a:rPr lang="en-US" dirty="0">
                <a:effectLst/>
              </a:rPr>
              <a:t>Draft 3 While all deep learning models can be susceptible to vanishing gradients to some extent, </a:t>
            </a:r>
            <a:r>
              <a:rPr lang="en-US" b="1" dirty="0">
                <a:effectLst/>
              </a:rPr>
              <a:t>Recurrent Neural Networks (RNNs)</a:t>
            </a:r>
            <a:r>
              <a:rPr lang="en-US" dirty="0">
                <a:effectLst/>
              </a:rPr>
              <a:t> are particularly prone to this problem. Here's why:</a:t>
            </a:r>
          </a:p>
          <a:p>
            <a:pPr rtl="0">
              <a:buFont typeface="+mj-lt"/>
              <a:buAutoNum type="arabicPeriod"/>
            </a:pPr>
            <a:r>
              <a:rPr lang="en-US" b="1" dirty="0">
                <a:effectLst/>
              </a:rPr>
              <a:t>Sequential Nature:</a:t>
            </a:r>
            <a:r>
              <a:rPr lang="en-US" dirty="0">
                <a:effectLst/>
              </a:rPr>
              <a:t> RNNs are designed for sequential data, where the output at each step depends on the current input and the hidden state carrying information from previous steps. This creates a long chain of dependencies during backpropagation.</a:t>
            </a:r>
          </a:p>
          <a:p>
            <a:pPr rtl="0">
              <a:buFont typeface="+mj-lt"/>
              <a:buAutoNum type="arabicPeriod"/>
            </a:pPr>
            <a:r>
              <a:rPr lang="en-US" b="1" dirty="0">
                <a:effectLst/>
              </a:rPr>
              <a:t>Long Backpropagation Chain:</a:t>
            </a:r>
            <a:r>
              <a:rPr lang="en-US" dirty="0">
                <a:effectLst/>
              </a:rPr>
              <a:t> Backpropagation calculates gradients by iterating through the entire sequence. In RNNs, the gradients need to flow backwards through this entire chain, from the final output all the way back to the first input.</a:t>
            </a:r>
          </a:p>
          <a:p>
            <a:pPr rtl="0">
              <a:buFont typeface="+mj-lt"/>
              <a:buAutoNum type="arabicPeriod"/>
            </a:pPr>
            <a:r>
              <a:rPr lang="en-US" b="1" dirty="0">
                <a:effectLst/>
              </a:rPr>
              <a:t>Multiplication of Gradients:</a:t>
            </a:r>
            <a:r>
              <a:rPr lang="en-US" dirty="0">
                <a:effectLst/>
              </a:rPr>
              <a:t> During backpropagation, the gradients are multiplied at each step in the chain. If the activation functions used in the RNN have values less than 1 (especially close to 0), these multiplications can cause the gradients to become very small or vanish entirely by the time they reach the earlier layers.</a:t>
            </a:r>
          </a:p>
          <a:p>
            <a:pPr rtl="0"/>
            <a:r>
              <a:rPr lang="en-US" b="1" dirty="0">
                <a:effectLst/>
              </a:rPr>
              <a:t>Impact on RNNs:</a:t>
            </a:r>
            <a:endParaRPr lang="en-US" dirty="0">
              <a:effectLst/>
            </a:endParaRPr>
          </a:p>
          <a:p>
            <a:pPr rtl="0">
              <a:buFont typeface="Arial" panose="020B0604020202020204" pitchFamily="34" charset="0"/>
              <a:buChar char="•"/>
            </a:pPr>
            <a:r>
              <a:rPr lang="en-US" dirty="0">
                <a:effectLst/>
              </a:rPr>
              <a:t>Vanishing gradients in RNNs significantly hinder their ability to learn long-term dependencies in the data.</a:t>
            </a:r>
          </a:p>
          <a:p>
            <a:pPr rtl="0">
              <a:buFont typeface="Arial" panose="020B0604020202020204" pitchFamily="34" charset="0"/>
              <a:buChar char="•"/>
            </a:pPr>
            <a:r>
              <a:rPr lang="en-US" dirty="0">
                <a:effectLst/>
              </a:rPr>
              <a:t>Information from earlier time steps has weaker gradients, making it difficult for the network to understand how these elements influence the later ones in the sequence.</a:t>
            </a:r>
          </a:p>
          <a:p>
            <a:pPr rtl="0"/>
            <a:r>
              <a:rPr lang="en-US" b="1" dirty="0">
                <a:effectLst/>
              </a:rPr>
              <a:t>Other Deep Learning Models:</a:t>
            </a:r>
            <a:endParaRPr lang="en-US" dirty="0">
              <a:effectLst/>
            </a:endParaRPr>
          </a:p>
          <a:p>
            <a:pPr rtl="0">
              <a:buFont typeface="Arial" panose="020B0604020202020204" pitchFamily="34" charset="0"/>
              <a:buChar char="•"/>
            </a:pPr>
            <a:r>
              <a:rPr lang="en-US" dirty="0">
                <a:effectLst/>
              </a:rPr>
              <a:t>While RNNs are the most susceptible, vanishing gradients can also occur in other deep learning models with many layers, especially if they use activation functions prone to small derivative values.</a:t>
            </a:r>
          </a:p>
          <a:p>
            <a:pPr rtl="0"/>
            <a:r>
              <a:rPr lang="en-US" b="1" dirty="0">
                <a:effectLst/>
              </a:rPr>
              <a:t>In Summary:</a:t>
            </a:r>
            <a:endParaRPr lang="en-US" dirty="0">
              <a:effectLst/>
            </a:endParaRPr>
          </a:p>
          <a:p>
            <a:pPr rtl="0">
              <a:buFont typeface="Arial" panose="020B0604020202020204" pitchFamily="34" charset="0"/>
              <a:buChar char="•"/>
            </a:pPr>
            <a:r>
              <a:rPr lang="en-US" dirty="0">
                <a:effectLst/>
              </a:rPr>
              <a:t>RNNs are inherently prone to vanishing gradients due to the long chains of multiplications during backpropagation through time steps.</a:t>
            </a:r>
          </a:p>
          <a:p>
            <a:pPr rtl="0">
              <a:buFont typeface="Arial" panose="020B0604020202020204" pitchFamily="34" charset="0"/>
              <a:buChar char="•"/>
            </a:pPr>
            <a:r>
              <a:rPr lang="en-US" dirty="0">
                <a:effectLst/>
              </a:rPr>
              <a:t>However, any deep learning model with many layers and activation functions with values less than 1 can also experience vanishing gradients to some extent.</a:t>
            </a:r>
          </a:p>
          <a:p>
            <a:r>
              <a:rPr lang="en-US" dirty="0">
                <a:effectLst/>
              </a:rPr>
              <a:t>refresh Regenerate drafts </a:t>
            </a:r>
          </a:p>
          <a:p>
            <a:r>
              <a:rPr lang="en-US" dirty="0" err="1">
                <a:effectLst/>
              </a:rPr>
              <a:t>volume_up</a:t>
            </a:r>
            <a:r>
              <a:rPr lang="en-US" dirty="0">
                <a:effectLst/>
              </a:rPr>
              <a:t> </a:t>
            </a:r>
          </a:p>
          <a:p>
            <a:pPr rtl="0"/>
            <a:r>
              <a:rPr lang="en-US" dirty="0">
                <a:effectLst/>
              </a:rPr>
              <a:t>While all deep neural networks can be susceptible to vanishing gradients to some extent, </a:t>
            </a:r>
            <a:r>
              <a:rPr lang="en-US" b="1" dirty="0">
                <a:effectLst/>
              </a:rPr>
              <a:t>Recurrent Neural Networks (RNNs)</a:t>
            </a:r>
            <a:r>
              <a:rPr lang="en-US" dirty="0">
                <a:effectLst/>
              </a:rPr>
              <a:t> are particularly prone to this problem.</a:t>
            </a:r>
          </a:p>
          <a:p>
            <a:pPr rtl="0"/>
            <a:r>
              <a:rPr lang="en-US" dirty="0">
                <a:effectLst/>
              </a:rPr>
              <a:t>Here's why RNNs are more vulnerable:</a:t>
            </a:r>
          </a:p>
          <a:p>
            <a:pPr rtl="0">
              <a:buFont typeface="Arial" panose="020B0604020202020204" pitchFamily="34" charset="0"/>
              <a:buChar char="•"/>
            </a:pPr>
            <a:r>
              <a:rPr lang="en-US" b="1" dirty="0">
                <a:effectLst/>
              </a:rPr>
              <a:t>Sequential Nature:</a:t>
            </a:r>
            <a:r>
              <a:rPr lang="en-US" dirty="0">
                <a:effectLst/>
              </a:rPr>
              <a:t> RNNs deal with sequential data where information from previous steps influences the current output. This creates a long chain of dependencies that gradients need to flow through during backpropagation.</a:t>
            </a:r>
          </a:p>
          <a:p>
            <a:pPr rtl="0">
              <a:buFont typeface="Arial" panose="020B0604020202020204" pitchFamily="34" charset="0"/>
              <a:buChar char="•"/>
            </a:pPr>
            <a:r>
              <a:rPr lang="en-US" b="1" dirty="0">
                <a:effectLst/>
              </a:rPr>
              <a:t>Backpropagation Through Time:</a:t>
            </a:r>
            <a:r>
              <a:rPr lang="en-US" dirty="0">
                <a:effectLst/>
              </a:rPr>
              <a:t> Training RNNs involves backpropagating the error signal through the entire sequence, one step at a time. With each step, the gradients get multiplied by the derivatives of the activation functions.</a:t>
            </a:r>
          </a:p>
          <a:p>
            <a:pPr rtl="0">
              <a:buFont typeface="Arial" panose="020B0604020202020204" pitchFamily="34" charset="0"/>
              <a:buChar char="•"/>
            </a:pPr>
            <a:r>
              <a:rPr lang="en-US" b="1" dirty="0">
                <a:effectLst/>
              </a:rPr>
              <a:t>Activation Functions:</a:t>
            </a:r>
            <a:r>
              <a:rPr lang="en-US" dirty="0">
                <a:effectLst/>
              </a:rPr>
              <a:t> Activation functions with values less than 1, especially those close to 0, can significantly shrink the gradients during backpropagation. In RNNs, these multiplications happen across many time steps, amplifying the vanishing effect.</a:t>
            </a:r>
          </a:p>
          <a:p>
            <a:pPr rtl="0"/>
            <a:r>
              <a:rPr lang="en-US" b="1" dirty="0">
                <a:effectLst/>
              </a:rPr>
              <a:t>Impact on RNNs:</a:t>
            </a:r>
            <a:endParaRPr lang="en-US" dirty="0">
              <a:effectLst/>
            </a:endParaRPr>
          </a:p>
          <a:p>
            <a:pPr rtl="0"/>
            <a:r>
              <a:rPr lang="en-US" dirty="0">
                <a:effectLst/>
              </a:rPr>
              <a:t>Vanishing gradients in RNNs can severely limit their ability to learn long-term dependencies within the sequence. Since information from earlier time steps has weaker gradients, the network struggles to understand how they influence later elements. This becomes a hurdle in tasks like:</a:t>
            </a:r>
          </a:p>
          <a:p>
            <a:pPr rtl="0">
              <a:buFont typeface="Arial" panose="020B0604020202020204" pitchFamily="34" charset="0"/>
              <a:buChar char="•"/>
            </a:pPr>
            <a:r>
              <a:rPr lang="en-US" b="1" dirty="0">
                <a:effectLst/>
              </a:rPr>
              <a:t>Language translation:</a:t>
            </a:r>
            <a:r>
              <a:rPr lang="en-US" dirty="0">
                <a:effectLst/>
              </a:rPr>
              <a:t> Understanding the context of a sentence heavily relies on words from earlier parts.</a:t>
            </a:r>
          </a:p>
          <a:p>
            <a:pPr rtl="0">
              <a:buFont typeface="Arial" panose="020B0604020202020204" pitchFamily="34" charset="0"/>
              <a:buChar char="•"/>
            </a:pPr>
            <a:r>
              <a:rPr lang="en-US" b="1" dirty="0">
                <a:effectLst/>
              </a:rPr>
              <a:t>Speech recognition:</a:t>
            </a:r>
            <a:r>
              <a:rPr lang="en-US" dirty="0">
                <a:effectLst/>
              </a:rPr>
              <a:t> Recognizing a word depends on the sounds that came before it.</a:t>
            </a:r>
          </a:p>
          <a:p>
            <a:pPr rtl="0">
              <a:buFont typeface="Arial" panose="020B0604020202020204" pitchFamily="34" charset="0"/>
              <a:buChar char="•"/>
            </a:pPr>
            <a:r>
              <a:rPr lang="en-US" b="1" dirty="0">
                <a:effectLst/>
              </a:rPr>
              <a:t>Time series forecasting:</a:t>
            </a:r>
            <a:r>
              <a:rPr lang="en-US" dirty="0">
                <a:effectLst/>
              </a:rPr>
              <a:t> Predicting future values in a sequence requires considering historical data points.</a:t>
            </a:r>
          </a:p>
          <a:p>
            <a:pPr rtl="0"/>
            <a:r>
              <a:rPr lang="en-US" b="1" dirty="0">
                <a:effectLst/>
              </a:rPr>
              <a:t>Mitigating Vanishing Gradients in RNNs:</a:t>
            </a:r>
            <a:endParaRPr lang="en-US" dirty="0">
              <a:effectLst/>
            </a:endParaRPr>
          </a:p>
          <a:p>
            <a:pPr rtl="0"/>
            <a:r>
              <a:rPr lang="en-US" dirty="0">
                <a:effectLst/>
              </a:rPr>
              <a:t>Several techniques can help address vanishing gradients in RNNs:</a:t>
            </a:r>
          </a:p>
          <a:p>
            <a:pPr rtl="0">
              <a:buFont typeface="Arial" panose="020B0604020202020204" pitchFamily="34" charset="0"/>
              <a:buChar char="•"/>
            </a:pPr>
            <a:r>
              <a:rPr lang="en-US" b="1" dirty="0">
                <a:effectLst/>
              </a:rPr>
              <a:t>Activation Functions:</a:t>
            </a:r>
            <a:r>
              <a:rPr lang="en-US" dirty="0">
                <a:effectLst/>
              </a:rPr>
              <a:t> Using activations like </a:t>
            </a:r>
            <a:r>
              <a:rPr lang="en-US" dirty="0" err="1">
                <a:effectLst/>
              </a:rPr>
              <a:t>ReLU</a:t>
            </a:r>
            <a:r>
              <a:rPr lang="en-US" dirty="0">
                <a:effectLst/>
              </a:rPr>
              <a:t> (Rectified Linear Unit) that avoid values close to 0.</a:t>
            </a:r>
          </a:p>
          <a:p>
            <a:pPr rtl="0">
              <a:buFont typeface="Arial" panose="020B0604020202020204" pitchFamily="34" charset="0"/>
              <a:buChar char="•"/>
            </a:pPr>
            <a:r>
              <a:rPr lang="en-US" b="1" dirty="0">
                <a:effectLst/>
              </a:rPr>
              <a:t>Weight Initialization:</a:t>
            </a:r>
            <a:r>
              <a:rPr lang="en-US" dirty="0">
                <a:effectLst/>
              </a:rPr>
              <a:t> Initializing weights in a specific way (e.g., Xavier or He initialization) helps gradients start in a healthy range.</a:t>
            </a:r>
          </a:p>
          <a:p>
            <a:pPr rtl="0">
              <a:buFont typeface="Arial" panose="020B0604020202020204" pitchFamily="34" charset="0"/>
              <a:buChar char="•"/>
            </a:pPr>
            <a:r>
              <a:rPr lang="en-US" b="1" dirty="0">
                <a:effectLst/>
              </a:rPr>
              <a:t>Long Short-Term Memory (LSTM) Networks:</a:t>
            </a:r>
            <a:r>
              <a:rPr lang="en-US" dirty="0">
                <a:effectLst/>
              </a:rPr>
              <a:t> LSTMs have built-in mechanisms to control the flow of information and mitigate vanishing gradients.</a:t>
            </a:r>
          </a:p>
          <a:p>
            <a:pPr rtl="0">
              <a:buFont typeface="Arial" panose="020B0604020202020204" pitchFamily="34" charset="0"/>
              <a:buChar char="•"/>
            </a:pPr>
            <a:r>
              <a:rPr lang="en-US" b="1" dirty="0">
                <a:effectLst/>
              </a:rPr>
              <a:t>Gated Recurrent Units (GRUs):</a:t>
            </a:r>
            <a:r>
              <a:rPr lang="en-US" dirty="0">
                <a:effectLst/>
              </a:rPr>
              <a:t> Similar to LSTMs, GRUs offer another architecture specifically designed to address vanishing gradients.</a:t>
            </a:r>
          </a:p>
          <a:p>
            <a:pPr rtl="0"/>
            <a:r>
              <a:rPr lang="en-US" b="1" dirty="0">
                <a:effectLst/>
              </a:rPr>
              <a:t>Conclusion:</a:t>
            </a:r>
            <a:endParaRPr lang="en-US" dirty="0">
              <a:effectLst/>
            </a:endParaRPr>
          </a:p>
          <a:p>
            <a:pPr rtl="0"/>
            <a:r>
              <a:rPr lang="en-US" dirty="0">
                <a:effectLst/>
              </a:rPr>
              <a:t>While other deep learning models can experience vanishing gradients, the inherent sequential nature of RNNs makes them particularly susceptible. </a:t>
            </a:r>
            <a:r>
              <a:rPr lang="en-US">
                <a:effectLst/>
              </a:rPr>
              <a:t>By understanding this relationship and using appropriate techniques, you can train RNNs more effectively to leverage long-term dependencies within your sequential data.</a:t>
            </a:r>
          </a:p>
          <a:p>
            <a:endParaRPr lang="en-US" dirty="0"/>
          </a:p>
        </p:txBody>
      </p:sp>
      <p:sp>
        <p:nvSpPr>
          <p:cNvPr id="4" name="Slide Number Placeholder 3"/>
          <p:cNvSpPr>
            <a:spLocks noGrp="1"/>
          </p:cNvSpPr>
          <p:nvPr>
            <p:ph type="sldNum" sz="quarter" idx="5"/>
          </p:nvPr>
        </p:nvSpPr>
        <p:spPr/>
        <p:txBody>
          <a:bodyPr/>
          <a:lstStyle/>
          <a:p>
            <a:fld id="{26C28A10-922F-4767-A44B-AA1953D9BA14}" type="slidenum">
              <a:rPr lang="en-US" smtClean="0"/>
              <a:t>33</a:t>
            </a:fld>
            <a:endParaRPr lang="en-US"/>
          </a:p>
        </p:txBody>
      </p:sp>
    </p:spTree>
    <p:extLst>
      <p:ext uri="{BB962C8B-B14F-4D97-AF65-F5344CB8AC3E}">
        <p14:creationId xmlns:p14="http://schemas.microsoft.com/office/powerpoint/2010/main" val="362247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C28A10-922F-4767-A44B-AA1953D9BA14}" type="slidenum">
              <a:rPr lang="en-US" smtClean="0"/>
              <a:t>34</a:t>
            </a:fld>
            <a:endParaRPr lang="en-US"/>
          </a:p>
        </p:txBody>
      </p:sp>
    </p:spTree>
    <p:extLst>
      <p:ext uri="{BB962C8B-B14F-4D97-AF65-F5344CB8AC3E}">
        <p14:creationId xmlns:p14="http://schemas.microsoft.com/office/powerpoint/2010/main" val="3854045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DDF9C68-4259-41AA-B2F8-A7147EDEB868}" type="datetimeFigureOut">
              <a:rPr lang="en-US" smtClean="0"/>
              <a:t>5/16/2024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1212680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DF9C68-4259-41AA-B2F8-A7147EDEB868}"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495816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DDF9C68-4259-41AA-B2F8-A7147EDEB868}" type="datetimeFigureOut">
              <a:rPr lang="en-US" smtClean="0"/>
              <a:t>5/16/2024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2110469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DDF9C68-4259-41AA-B2F8-A7147EDEB868}" type="datetimeFigureOut">
              <a:rPr lang="en-US" smtClean="0"/>
              <a:t>5/16/2024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CED7F56-60DC-4783-890A-7042A97AB79E}"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6288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DDF9C68-4259-41AA-B2F8-A7147EDEB868}" type="datetimeFigureOut">
              <a:rPr lang="en-US" smtClean="0"/>
              <a:t>5/16/2024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1198191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DDF9C68-4259-41AA-B2F8-A7147EDEB868}"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794691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DDF9C68-4259-41AA-B2F8-A7147EDEB868}"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2888931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F9C68-4259-41AA-B2F8-A7147EDEB868}"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22237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DDF9C68-4259-41AA-B2F8-A7147EDEB868}" type="datetimeFigureOut">
              <a:rPr lang="en-US" smtClean="0"/>
              <a:t>5/16/2024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1453207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DF9C68-4259-41AA-B2F8-A7147EDEB868}"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4131193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DDF9C68-4259-41AA-B2F8-A7147EDEB868}" type="datetimeFigureOut">
              <a:rPr lang="en-US" smtClean="0"/>
              <a:t>5/16/2024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3964075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DF9C68-4259-41AA-B2F8-A7147EDEB868}"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230895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DF9C68-4259-41AA-B2F8-A7147EDEB868}"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1539937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F9C68-4259-41AA-B2F8-A7147EDEB868}"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1339106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F9C68-4259-41AA-B2F8-A7147EDEB868}"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2997193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DF9C68-4259-41AA-B2F8-A7147EDEB868}"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673360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DF9C68-4259-41AA-B2F8-A7147EDEB868}"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ED7F56-60DC-4783-890A-7042A97AB79E}" type="slidenum">
              <a:rPr lang="en-US" smtClean="0"/>
              <a:t>‹#›</a:t>
            </a:fld>
            <a:endParaRPr lang="en-US"/>
          </a:p>
        </p:txBody>
      </p:sp>
    </p:spTree>
    <p:extLst>
      <p:ext uri="{BB962C8B-B14F-4D97-AF65-F5344CB8AC3E}">
        <p14:creationId xmlns:p14="http://schemas.microsoft.com/office/powerpoint/2010/main" val="3623368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DDF9C68-4259-41AA-B2F8-A7147EDEB868}" type="datetimeFigureOut">
              <a:rPr lang="en-US" smtClean="0"/>
              <a:t>5/16/2024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CED7F56-60DC-4783-890A-7042A97AB79E}" type="slidenum">
              <a:rPr lang="en-US" smtClean="0"/>
              <a:t>‹#›</a:t>
            </a:fld>
            <a:endParaRPr lang="en-US"/>
          </a:p>
        </p:txBody>
      </p:sp>
    </p:spTree>
    <p:extLst>
      <p:ext uri="{BB962C8B-B14F-4D97-AF65-F5344CB8AC3E}">
        <p14:creationId xmlns:p14="http://schemas.microsoft.com/office/powerpoint/2010/main" val="212327851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ishack.in/tutorials/image-convolution-examp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ishack.in/tutorials/image-convolution-examp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ishack.in/tutorials/image-convolution-exampl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ishack.in/tutorials/image-convolution-exampl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ishack.in/tutorials/image-convolution-exampl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ishack.in/tutorials/image-convolution-exampl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ishack.in/tutorials/image-convolution-example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6644-87D4-4144-BAF6-17464C361415}"/>
              </a:ext>
            </a:extLst>
          </p:cNvPr>
          <p:cNvSpPr>
            <a:spLocks noGrp="1"/>
          </p:cNvSpPr>
          <p:nvPr>
            <p:ph type="ctrTitle"/>
          </p:nvPr>
        </p:nvSpPr>
        <p:spPr/>
        <p:txBody>
          <a:bodyPr>
            <a:normAutofit fontScale="90000"/>
          </a:bodyPr>
          <a:lstStyle/>
          <a:p>
            <a:r>
              <a:rPr lang="en-US" dirty="0">
                <a:cs typeface="B Titr" panose="00000700000000000000" pitchFamily="2" charset="-78"/>
              </a:rPr>
              <a:t>Deep learning</a:t>
            </a:r>
            <a:br>
              <a:rPr lang="en-US" dirty="0">
                <a:cs typeface="B Titr" panose="00000700000000000000" pitchFamily="2" charset="-78"/>
              </a:rPr>
            </a:br>
            <a:br>
              <a:rPr lang="fa-IR" dirty="0">
                <a:cs typeface="B Titr" panose="00000700000000000000" pitchFamily="2" charset="-78"/>
              </a:rPr>
            </a:br>
            <a:r>
              <a:rPr lang="fa-IR" dirty="0">
                <a:cs typeface="B Titr" panose="00000700000000000000" pitchFamily="2" charset="-78"/>
              </a:rPr>
              <a:t>یادگیری عمیق</a:t>
            </a:r>
            <a:endParaRPr lang="en-US" dirty="0">
              <a:cs typeface="B Titr" panose="00000700000000000000" pitchFamily="2" charset="-78"/>
            </a:endParaRPr>
          </a:p>
        </p:txBody>
      </p:sp>
      <p:sp>
        <p:nvSpPr>
          <p:cNvPr id="3" name="Subtitle 2">
            <a:extLst>
              <a:ext uri="{FF2B5EF4-FFF2-40B4-BE49-F238E27FC236}">
                <a16:creationId xmlns:a16="http://schemas.microsoft.com/office/drawing/2014/main" id="{2F2ECAA3-CC30-4C53-9755-5DE4DF5D083C}"/>
              </a:ext>
            </a:extLst>
          </p:cNvPr>
          <p:cNvSpPr>
            <a:spLocks noGrp="1"/>
          </p:cNvSpPr>
          <p:nvPr>
            <p:ph type="subTitle" idx="1"/>
          </p:nvPr>
        </p:nvSpPr>
        <p:spPr/>
        <p:txBody>
          <a:bodyPr>
            <a:normAutofit/>
          </a:bodyPr>
          <a:lstStyle/>
          <a:p>
            <a:pPr algn="ctr" rtl="1"/>
            <a:r>
              <a:rPr lang="fa-IR" sz="4000" dirty="0">
                <a:cs typeface="B Nazanin" panose="00000400000000000000" pitchFamily="2" charset="-78"/>
              </a:rPr>
              <a:t>دکتر علی ملائی</a:t>
            </a:r>
            <a:endParaRPr lang="en-US" sz="4000" dirty="0">
              <a:cs typeface="B Nazanin" panose="00000400000000000000" pitchFamily="2" charset="-78"/>
            </a:endParaRPr>
          </a:p>
        </p:txBody>
      </p:sp>
    </p:spTree>
    <p:extLst>
      <p:ext uri="{BB962C8B-B14F-4D97-AF65-F5344CB8AC3E}">
        <p14:creationId xmlns:p14="http://schemas.microsoft.com/office/powerpoint/2010/main" val="32135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مروری بر برخی مکانیزم های استخراج ویژگی در تصویر</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l"/>
            <a:r>
              <a:rPr lang="en-US" sz="3600" b="1" dirty="0">
                <a:solidFill>
                  <a:srgbClr val="00B0F0"/>
                </a:solidFill>
                <a:cs typeface="B Titr" panose="00000700000000000000" pitchFamily="2" charset="-78"/>
                <a:hlinkClick r:id="rId2">
                  <a:extLst>
                    <a:ext uri="{A12FA001-AC4F-418D-AE19-62706E023703}">
                      <ahyp:hlinkClr xmlns:ahyp="http://schemas.microsoft.com/office/drawing/2018/hyperlinkcolor" val="tx"/>
                    </a:ext>
                  </a:extLst>
                </a:hlinkClick>
              </a:rPr>
              <a:t>https://aishack.in/tutorials/image-convolution-examples/</a:t>
            </a:r>
            <a:r>
              <a:rPr lang="en-US" sz="3600" b="1" dirty="0">
                <a:solidFill>
                  <a:srgbClr val="00B0F0"/>
                </a:solidFill>
                <a:cs typeface="B Titr" panose="00000700000000000000" pitchFamily="2" charset="-78"/>
              </a:rPr>
              <a:t> </a:t>
            </a:r>
          </a:p>
          <a:p>
            <a:pPr algn="r" rtl="1"/>
            <a:endParaRPr lang="en-US" sz="3200" dirty="0">
              <a:cs typeface="B Titr" panose="00000700000000000000" pitchFamily="2" charset="-78"/>
            </a:endParaRPr>
          </a:p>
        </p:txBody>
      </p:sp>
      <p:pic>
        <p:nvPicPr>
          <p:cNvPr id="4" name="Picture 3">
            <a:extLst>
              <a:ext uri="{FF2B5EF4-FFF2-40B4-BE49-F238E27FC236}">
                <a16:creationId xmlns:a16="http://schemas.microsoft.com/office/drawing/2014/main" id="{2B2BE4D9-8A59-40DD-A220-8FF8F3181EC9}"/>
              </a:ext>
            </a:extLst>
          </p:cNvPr>
          <p:cNvPicPr>
            <a:picLocks noChangeAspect="1"/>
          </p:cNvPicPr>
          <p:nvPr/>
        </p:nvPicPr>
        <p:blipFill rotWithShape="1">
          <a:blip r:embed="rId3"/>
          <a:srcRect l="22097" t="13620" r="25080" b="33047"/>
          <a:stretch/>
        </p:blipFill>
        <p:spPr>
          <a:xfrm>
            <a:off x="2875935" y="3126659"/>
            <a:ext cx="6440129" cy="3657600"/>
          </a:xfrm>
          <a:prstGeom prst="rect">
            <a:avLst/>
          </a:prstGeom>
        </p:spPr>
      </p:pic>
    </p:spTree>
    <p:extLst>
      <p:ext uri="{BB962C8B-B14F-4D97-AF65-F5344CB8AC3E}">
        <p14:creationId xmlns:p14="http://schemas.microsoft.com/office/powerpoint/2010/main" val="2789429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مروری بر برخی مکانیزم های استخراج ویژگی در تصویر</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l"/>
            <a:r>
              <a:rPr lang="en-US" sz="3600" b="1" dirty="0">
                <a:solidFill>
                  <a:srgbClr val="00B0F0"/>
                </a:solidFill>
                <a:cs typeface="B Titr" panose="00000700000000000000" pitchFamily="2" charset="-78"/>
                <a:hlinkClick r:id="rId2">
                  <a:extLst>
                    <a:ext uri="{A12FA001-AC4F-418D-AE19-62706E023703}">
                      <ahyp:hlinkClr xmlns:ahyp="http://schemas.microsoft.com/office/drawing/2018/hyperlinkcolor" val="tx"/>
                    </a:ext>
                  </a:extLst>
                </a:hlinkClick>
              </a:rPr>
              <a:t>https://aishack.in/tutorials/image-convolution-examples/</a:t>
            </a:r>
            <a:r>
              <a:rPr lang="en-US" sz="3600" b="1" dirty="0">
                <a:solidFill>
                  <a:srgbClr val="00B0F0"/>
                </a:solidFill>
                <a:cs typeface="B Titr" panose="00000700000000000000" pitchFamily="2" charset="-78"/>
              </a:rPr>
              <a:t> </a:t>
            </a:r>
          </a:p>
          <a:p>
            <a:pPr algn="r" rtl="1"/>
            <a:endParaRPr lang="en-US" sz="3200" dirty="0">
              <a:cs typeface="B Titr" panose="00000700000000000000" pitchFamily="2" charset="-78"/>
            </a:endParaRPr>
          </a:p>
        </p:txBody>
      </p:sp>
      <p:pic>
        <p:nvPicPr>
          <p:cNvPr id="6" name="Picture 5">
            <a:extLst>
              <a:ext uri="{FF2B5EF4-FFF2-40B4-BE49-F238E27FC236}">
                <a16:creationId xmlns:a16="http://schemas.microsoft.com/office/drawing/2014/main" id="{C39F8479-F757-4AC9-95A2-557D590B04AE}"/>
              </a:ext>
            </a:extLst>
          </p:cNvPr>
          <p:cNvPicPr>
            <a:picLocks noChangeAspect="1"/>
          </p:cNvPicPr>
          <p:nvPr/>
        </p:nvPicPr>
        <p:blipFill rotWithShape="1">
          <a:blip r:embed="rId3"/>
          <a:srcRect l="20564" t="13046" r="25323" b="28276"/>
          <a:stretch/>
        </p:blipFill>
        <p:spPr>
          <a:xfrm>
            <a:off x="2576051" y="2743198"/>
            <a:ext cx="6597445" cy="4024125"/>
          </a:xfrm>
          <a:prstGeom prst="rect">
            <a:avLst/>
          </a:prstGeom>
        </p:spPr>
      </p:pic>
    </p:spTree>
    <p:extLst>
      <p:ext uri="{BB962C8B-B14F-4D97-AF65-F5344CB8AC3E}">
        <p14:creationId xmlns:p14="http://schemas.microsoft.com/office/powerpoint/2010/main" val="3750262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مروری بر برخی مکانیزم های استخراج ویژگی در تصویر</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l"/>
            <a:r>
              <a:rPr lang="en-US" sz="3600" b="1" dirty="0">
                <a:solidFill>
                  <a:srgbClr val="00B0F0"/>
                </a:solidFill>
                <a:cs typeface="B Titr" panose="00000700000000000000" pitchFamily="2" charset="-78"/>
                <a:hlinkClick r:id="rId2">
                  <a:extLst>
                    <a:ext uri="{A12FA001-AC4F-418D-AE19-62706E023703}">
                      <ahyp:hlinkClr xmlns:ahyp="http://schemas.microsoft.com/office/drawing/2018/hyperlinkcolor" val="tx"/>
                    </a:ext>
                  </a:extLst>
                </a:hlinkClick>
              </a:rPr>
              <a:t>https://aishack.in/tutorials/image-convolution-examples/</a:t>
            </a:r>
            <a:r>
              <a:rPr lang="en-US" sz="3600" b="1" dirty="0">
                <a:solidFill>
                  <a:srgbClr val="00B0F0"/>
                </a:solidFill>
                <a:cs typeface="B Titr" panose="00000700000000000000" pitchFamily="2" charset="-78"/>
              </a:rPr>
              <a:t> </a:t>
            </a:r>
          </a:p>
          <a:p>
            <a:pPr algn="r" rtl="1"/>
            <a:endParaRPr lang="en-US" sz="3200" dirty="0">
              <a:cs typeface="B Titr" panose="00000700000000000000" pitchFamily="2" charset="-78"/>
            </a:endParaRPr>
          </a:p>
        </p:txBody>
      </p:sp>
      <p:pic>
        <p:nvPicPr>
          <p:cNvPr id="4" name="Picture 3">
            <a:extLst>
              <a:ext uri="{FF2B5EF4-FFF2-40B4-BE49-F238E27FC236}">
                <a16:creationId xmlns:a16="http://schemas.microsoft.com/office/drawing/2014/main" id="{6A0A2DDD-B4C7-4932-87E4-6720350F7970}"/>
              </a:ext>
            </a:extLst>
          </p:cNvPr>
          <p:cNvPicPr>
            <a:picLocks noChangeAspect="1"/>
          </p:cNvPicPr>
          <p:nvPr/>
        </p:nvPicPr>
        <p:blipFill rotWithShape="1">
          <a:blip r:embed="rId3"/>
          <a:srcRect l="22904" t="18208" r="25645" b="9322"/>
          <a:stretch/>
        </p:blipFill>
        <p:spPr>
          <a:xfrm>
            <a:off x="2723535" y="1888011"/>
            <a:ext cx="6272982" cy="4969989"/>
          </a:xfrm>
          <a:prstGeom prst="rect">
            <a:avLst/>
          </a:prstGeom>
        </p:spPr>
      </p:pic>
    </p:spTree>
    <p:extLst>
      <p:ext uri="{BB962C8B-B14F-4D97-AF65-F5344CB8AC3E}">
        <p14:creationId xmlns:p14="http://schemas.microsoft.com/office/powerpoint/2010/main" val="3263169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مروری بر عملکرد شبکه عصبی</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ctr" rtl="1"/>
            <a:r>
              <a:rPr lang="en-US" sz="4800" b="1" dirty="0">
                <a:solidFill>
                  <a:srgbClr val="00B0F0"/>
                </a:solidFill>
                <a:cs typeface="B Titr" panose="00000700000000000000" pitchFamily="2" charset="-78"/>
                <a:hlinkClick r:id="rId2">
                  <a:extLst>
                    <a:ext uri="{A12FA001-AC4F-418D-AE19-62706E023703}">
                      <ahyp:hlinkClr xmlns:ahyp="http://schemas.microsoft.com/office/drawing/2018/hyperlinkcolor" val="tx"/>
                    </a:ext>
                  </a:extLst>
                </a:hlinkClick>
              </a:rPr>
              <a:t>https://playground.tensorflow.org/</a:t>
            </a:r>
            <a:endParaRPr lang="fa-IR" sz="4800" b="1" dirty="0">
              <a:solidFill>
                <a:srgbClr val="00B0F0"/>
              </a:solidFill>
              <a:cs typeface="B Titr" panose="00000700000000000000" pitchFamily="2" charset="-78"/>
            </a:endParaRPr>
          </a:p>
          <a:p>
            <a:pPr algn="r" rtl="1"/>
            <a:endParaRPr lang="en-US" sz="4800" b="1" dirty="0">
              <a:solidFill>
                <a:srgbClr val="00B0F0"/>
              </a:solidFill>
              <a:cs typeface="B Titr" panose="00000700000000000000" pitchFamily="2" charset="-78"/>
            </a:endParaRPr>
          </a:p>
        </p:txBody>
      </p:sp>
      <p:pic>
        <p:nvPicPr>
          <p:cNvPr id="6" name="Picture 5">
            <a:extLst>
              <a:ext uri="{FF2B5EF4-FFF2-40B4-BE49-F238E27FC236}">
                <a16:creationId xmlns:a16="http://schemas.microsoft.com/office/drawing/2014/main" id="{336C1EBA-8C1A-4DEF-A138-9DF4D3FCFE2B}"/>
              </a:ext>
            </a:extLst>
          </p:cNvPr>
          <p:cNvPicPr>
            <a:picLocks noChangeAspect="1"/>
          </p:cNvPicPr>
          <p:nvPr/>
        </p:nvPicPr>
        <p:blipFill rotWithShape="1">
          <a:blip r:embed="rId3"/>
          <a:srcRect l="8790" t="15341" r="8951" b="6666"/>
          <a:stretch/>
        </p:blipFill>
        <p:spPr>
          <a:xfrm>
            <a:off x="1936955" y="2974257"/>
            <a:ext cx="7895303" cy="3942736"/>
          </a:xfrm>
          <a:prstGeom prst="rect">
            <a:avLst/>
          </a:prstGeom>
        </p:spPr>
      </p:pic>
    </p:spTree>
    <p:extLst>
      <p:ext uri="{BB962C8B-B14F-4D97-AF65-F5344CB8AC3E}">
        <p14:creationId xmlns:p14="http://schemas.microsoft.com/office/powerpoint/2010/main" val="2829528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عملیات های کانولوشن و کاهش ابعاد</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r" rtl="1"/>
            <a:endParaRPr lang="en-US" sz="4800" b="1" dirty="0">
              <a:solidFill>
                <a:srgbClr val="00B0F0"/>
              </a:solidFill>
              <a:cs typeface="B Titr" panose="00000700000000000000" pitchFamily="2" charset="-78"/>
            </a:endParaRPr>
          </a:p>
        </p:txBody>
      </p:sp>
      <p:pic>
        <p:nvPicPr>
          <p:cNvPr id="1026" name="Picture 2">
            <a:extLst>
              <a:ext uri="{FF2B5EF4-FFF2-40B4-BE49-F238E27FC236}">
                <a16:creationId xmlns:a16="http://schemas.microsoft.com/office/drawing/2014/main" id="{7B941DF9-652A-4DD3-8981-284C9A43D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645" y="2003420"/>
            <a:ext cx="10274710" cy="421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128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عملیات های کانولوشن و کاهش ابعاد</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r" rtl="1"/>
            <a:endParaRPr lang="en-US" sz="4800" b="1" dirty="0">
              <a:solidFill>
                <a:srgbClr val="00B0F0"/>
              </a:solidFill>
              <a:cs typeface="B Titr" panose="00000700000000000000" pitchFamily="2" charset="-78"/>
            </a:endParaRPr>
          </a:p>
        </p:txBody>
      </p:sp>
      <p:pic>
        <p:nvPicPr>
          <p:cNvPr id="3" name="Picture 2">
            <a:extLst>
              <a:ext uri="{FF2B5EF4-FFF2-40B4-BE49-F238E27FC236}">
                <a16:creationId xmlns:a16="http://schemas.microsoft.com/office/drawing/2014/main" id="{C5588AF7-9B29-4DB5-8C86-07646919B0AE}"/>
              </a:ext>
            </a:extLst>
          </p:cNvPr>
          <p:cNvPicPr>
            <a:picLocks noChangeAspect="1"/>
          </p:cNvPicPr>
          <p:nvPr/>
        </p:nvPicPr>
        <p:blipFill rotWithShape="1">
          <a:blip r:embed="rId2"/>
          <a:srcRect b="15923"/>
          <a:stretch/>
        </p:blipFill>
        <p:spPr>
          <a:xfrm>
            <a:off x="1828801" y="2194560"/>
            <a:ext cx="8534398" cy="4036226"/>
          </a:xfrm>
          <a:prstGeom prst="rect">
            <a:avLst/>
          </a:prstGeom>
        </p:spPr>
      </p:pic>
    </p:spTree>
    <p:extLst>
      <p:ext uri="{BB962C8B-B14F-4D97-AF65-F5344CB8AC3E}">
        <p14:creationId xmlns:p14="http://schemas.microsoft.com/office/powerpoint/2010/main" val="23706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275303" y="764373"/>
            <a:ext cx="11230897" cy="1293028"/>
          </a:xfrm>
        </p:spPr>
        <p:txBody>
          <a:bodyPr/>
          <a:lstStyle/>
          <a:p>
            <a:r>
              <a:rPr lang="fa-IR" dirty="0">
                <a:cs typeface="B Titr" panose="00000700000000000000" pitchFamily="2" charset="-78"/>
              </a:rPr>
              <a:t>عملیات های کانولوشن و عمل پدینگ برای جلوگیری از کاهش ابعاد</a:t>
            </a:r>
            <a:endParaRPr lang="en-US" dirty="0">
              <a:cs typeface="B Titr" panose="00000700000000000000" pitchFamily="2" charset="-78"/>
            </a:endParaRPr>
          </a:p>
        </p:txBody>
      </p:sp>
      <p:pic>
        <p:nvPicPr>
          <p:cNvPr id="8" name="Picture 7">
            <a:extLst>
              <a:ext uri="{FF2B5EF4-FFF2-40B4-BE49-F238E27FC236}">
                <a16:creationId xmlns:a16="http://schemas.microsoft.com/office/drawing/2014/main" id="{74B6526D-BB81-4CBE-AFF0-1D2822B59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755" y="2057401"/>
            <a:ext cx="3564194" cy="4147426"/>
          </a:xfrm>
          <a:prstGeom prst="rect">
            <a:avLst/>
          </a:prstGeom>
        </p:spPr>
      </p:pic>
    </p:spTree>
    <p:extLst>
      <p:ext uri="{BB962C8B-B14F-4D97-AF65-F5344CB8AC3E}">
        <p14:creationId xmlns:p14="http://schemas.microsoft.com/office/powerpoint/2010/main" val="4116257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r>
              <a:rPr lang="fa-IR" dirty="0">
                <a:cs typeface="B Titr" panose="00000700000000000000" pitchFamily="2" charset="-78"/>
              </a:rPr>
              <a:t>عملیات های کانولوشن و پدینگ برای جلوگیری از کاهش ابعاد</a:t>
            </a:r>
            <a:endParaRPr lang="en-US" dirty="0">
              <a:cs typeface="B Titr" panose="00000700000000000000" pitchFamily="2" charset="-78"/>
            </a:endParaRPr>
          </a:p>
        </p:txBody>
      </p:sp>
      <p:pic>
        <p:nvPicPr>
          <p:cNvPr id="6" name="Content Placeholder 5">
            <a:extLst>
              <a:ext uri="{FF2B5EF4-FFF2-40B4-BE49-F238E27FC236}">
                <a16:creationId xmlns:a16="http://schemas.microsoft.com/office/drawing/2014/main" id="{ECAC8D74-04F2-43AB-8C41-AFAC539482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2516" y="2300748"/>
            <a:ext cx="5265174" cy="4320158"/>
          </a:xfrm>
        </p:spPr>
      </p:pic>
      <p:sp>
        <p:nvSpPr>
          <p:cNvPr id="3" name="Rectangle: Rounded Corners 2">
            <a:extLst>
              <a:ext uri="{FF2B5EF4-FFF2-40B4-BE49-F238E27FC236}">
                <a16:creationId xmlns:a16="http://schemas.microsoft.com/office/drawing/2014/main" id="{ADD2C3DF-74E8-4CB5-AAE5-B783D4C206DE}"/>
              </a:ext>
            </a:extLst>
          </p:cNvPr>
          <p:cNvSpPr/>
          <p:nvPr/>
        </p:nvSpPr>
        <p:spPr>
          <a:xfrm>
            <a:off x="275303" y="2723535"/>
            <a:ext cx="3205316" cy="240890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a:cs typeface="B Titr" panose="00000700000000000000" pitchFamily="2" charset="-78"/>
              </a:rPr>
              <a:t>بدون پدینگ ابعاد کاهش پیدا خواهد کرد</a:t>
            </a:r>
          </a:p>
          <a:p>
            <a:pPr algn="ctr"/>
            <a:r>
              <a:rPr lang="fa-IR" sz="2400" dirty="0">
                <a:cs typeface="B Titr" panose="00000700000000000000" pitchFamily="2" charset="-78"/>
              </a:rPr>
              <a:t>در این مثال</a:t>
            </a:r>
          </a:p>
          <a:p>
            <a:pPr algn="ctr"/>
            <a:r>
              <a:rPr lang="fa-IR" sz="2400">
                <a:cs typeface="B Titr" panose="00000700000000000000" pitchFamily="2" charset="-78"/>
              </a:rPr>
              <a:t>پدینگ </a:t>
            </a:r>
            <a:r>
              <a:rPr lang="fa-IR" sz="2400" dirty="0">
                <a:cs typeface="B Titr" panose="00000700000000000000" pitchFamily="2" charset="-78"/>
              </a:rPr>
              <a:t>داریم</a:t>
            </a:r>
          </a:p>
        </p:txBody>
      </p:sp>
    </p:spTree>
    <p:extLst>
      <p:ext uri="{BB962C8B-B14F-4D97-AF65-F5344CB8AC3E}">
        <p14:creationId xmlns:p14="http://schemas.microsoft.com/office/powerpoint/2010/main" val="445123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F1E4-27D5-97F4-904F-21368DEFE012}"/>
              </a:ext>
            </a:extLst>
          </p:cNvPr>
          <p:cNvSpPr>
            <a:spLocks noGrp="1"/>
          </p:cNvSpPr>
          <p:nvPr>
            <p:ph type="title"/>
          </p:nvPr>
        </p:nvSpPr>
        <p:spPr/>
        <p:txBody>
          <a:bodyPr/>
          <a:lstStyle/>
          <a:p>
            <a:endParaRPr lang="en-US"/>
          </a:p>
        </p:txBody>
      </p:sp>
      <p:pic>
        <p:nvPicPr>
          <p:cNvPr id="5" name="Content Placeholder 4" descr="Graphical user interface, table&#10;&#10;Description automatically generated with medium confidence">
            <a:extLst>
              <a:ext uri="{FF2B5EF4-FFF2-40B4-BE49-F238E27FC236}">
                <a16:creationId xmlns:a16="http://schemas.microsoft.com/office/drawing/2014/main" id="{78BDDD07-13D7-F901-1519-0643308BF9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15" y="0"/>
            <a:ext cx="12192000" cy="6858000"/>
          </a:xfrm>
        </p:spPr>
      </p:pic>
      <p:sp>
        <p:nvSpPr>
          <p:cNvPr id="6" name="Rectangle: Rounded Corners 5">
            <a:extLst>
              <a:ext uri="{FF2B5EF4-FFF2-40B4-BE49-F238E27FC236}">
                <a16:creationId xmlns:a16="http://schemas.microsoft.com/office/drawing/2014/main" id="{677497D1-3868-F484-2098-BCAFA030EF1D}"/>
              </a:ext>
            </a:extLst>
          </p:cNvPr>
          <p:cNvSpPr/>
          <p:nvPr/>
        </p:nvSpPr>
        <p:spPr>
          <a:xfrm>
            <a:off x="9296399" y="188259"/>
            <a:ext cx="2429435" cy="5761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800" b="1" dirty="0">
                <a:cs typeface="B Titr" panose="00000700000000000000" pitchFamily="2" charset="-78"/>
              </a:rPr>
              <a:t>پارامترهای مدل</a:t>
            </a:r>
            <a:endParaRPr lang="en-US" sz="2800" b="1" dirty="0">
              <a:cs typeface="B Titr" panose="00000700000000000000" pitchFamily="2" charset="-78"/>
            </a:endParaRPr>
          </a:p>
        </p:txBody>
      </p:sp>
      <p:sp>
        <p:nvSpPr>
          <p:cNvPr id="7" name="Callout: Bent Line 6">
            <a:extLst>
              <a:ext uri="{FF2B5EF4-FFF2-40B4-BE49-F238E27FC236}">
                <a16:creationId xmlns:a16="http://schemas.microsoft.com/office/drawing/2014/main" id="{E69CEDFE-3BF5-7559-3642-A16625D4D770}"/>
              </a:ext>
            </a:extLst>
          </p:cNvPr>
          <p:cNvSpPr/>
          <p:nvPr/>
        </p:nvSpPr>
        <p:spPr>
          <a:xfrm>
            <a:off x="6069255" y="3224979"/>
            <a:ext cx="2123767" cy="675667"/>
          </a:xfrm>
          <a:prstGeom prst="borderCallout2">
            <a:avLst>
              <a:gd name="adj1" fmla="val 18750"/>
              <a:gd name="adj2" fmla="val -8333"/>
              <a:gd name="adj3" fmla="val 18750"/>
              <a:gd name="adj4" fmla="val -16667"/>
              <a:gd name="adj5" fmla="val 110487"/>
              <a:gd name="adj6" fmla="val -76032"/>
            </a:avLst>
          </a:prstGeom>
          <a:noFill/>
          <a:ln cmpd="sng">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fa-IR" dirty="0">
                <a:solidFill>
                  <a:schemeClr val="bg1"/>
                </a:solidFill>
                <a:cs typeface="B Titr" panose="00000700000000000000" pitchFamily="2" charset="-78"/>
              </a:rPr>
              <a:t>ابعاد تصویر بعد از اعمال 32 فیلتر کانولوشن</a:t>
            </a:r>
            <a:endParaRPr lang="en-US" dirty="0">
              <a:solidFill>
                <a:schemeClr val="bg1"/>
              </a:solidFill>
              <a:cs typeface="B Titr" panose="00000700000000000000" pitchFamily="2" charset="-78"/>
            </a:endParaRPr>
          </a:p>
        </p:txBody>
      </p:sp>
      <p:sp>
        <p:nvSpPr>
          <p:cNvPr id="10" name="Callout: Bent Line 9">
            <a:extLst>
              <a:ext uri="{FF2B5EF4-FFF2-40B4-BE49-F238E27FC236}">
                <a16:creationId xmlns:a16="http://schemas.microsoft.com/office/drawing/2014/main" id="{FC20B60E-7AD3-5171-8503-000B8C50958A}"/>
              </a:ext>
            </a:extLst>
          </p:cNvPr>
          <p:cNvSpPr/>
          <p:nvPr/>
        </p:nvSpPr>
        <p:spPr>
          <a:xfrm>
            <a:off x="8219602" y="3847977"/>
            <a:ext cx="3729561" cy="675667"/>
          </a:xfrm>
          <a:prstGeom prst="borderCallout2">
            <a:avLst>
              <a:gd name="adj1" fmla="val 49981"/>
              <a:gd name="adj2" fmla="val -4075"/>
              <a:gd name="adj3" fmla="val 30647"/>
              <a:gd name="adj4" fmla="val -18559"/>
              <a:gd name="adj5" fmla="val 36128"/>
              <a:gd name="adj6" fmla="val -69658"/>
            </a:avLst>
          </a:prstGeom>
          <a:noFill/>
          <a:ln cmpd="sng">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dirty="0">
                <a:solidFill>
                  <a:schemeClr val="bg1"/>
                </a:solidFill>
                <a:cs typeface="B Titr" panose="00000700000000000000" pitchFamily="2" charset="-78"/>
              </a:rPr>
              <a:t>Param=7Filters * ((</a:t>
            </a:r>
            <a:r>
              <a:rPr lang="en-US" sz="1200" b="1" dirty="0" err="1">
                <a:solidFill>
                  <a:schemeClr val="bg1"/>
                </a:solidFill>
                <a:cs typeface="B Titr" panose="00000700000000000000" pitchFamily="2" charset="-78"/>
              </a:rPr>
              <a:t>kernel_size</a:t>
            </a:r>
            <a:r>
              <a:rPr lang="en-US" sz="1200" b="1" dirty="0">
                <a:solidFill>
                  <a:schemeClr val="bg1"/>
                </a:solidFill>
                <a:cs typeface="B Titr" panose="00000700000000000000" pitchFamily="2" charset="-78"/>
              </a:rPr>
              <a:t> * </a:t>
            </a:r>
            <a:r>
              <a:rPr lang="en-US" sz="1200" b="1" dirty="0" err="1">
                <a:solidFill>
                  <a:schemeClr val="bg1"/>
                </a:solidFill>
                <a:cs typeface="B Titr" panose="00000700000000000000" pitchFamily="2" charset="-78"/>
              </a:rPr>
              <a:t>kernel_size</a:t>
            </a:r>
            <a:r>
              <a:rPr lang="en-US" sz="1200" b="1" dirty="0">
                <a:solidFill>
                  <a:schemeClr val="bg1"/>
                </a:solidFill>
                <a:cs typeface="B Titr" panose="00000700000000000000" pitchFamily="2" charset="-78"/>
              </a:rPr>
              <a:t>)+1) </a:t>
            </a:r>
          </a:p>
          <a:p>
            <a:pPr algn="ctr"/>
            <a:r>
              <a:rPr lang="en-US" sz="1200" b="1" dirty="0">
                <a:solidFill>
                  <a:schemeClr val="bg1"/>
                </a:solidFill>
                <a:cs typeface="B Titr" panose="00000700000000000000" pitchFamily="2" charset="-78"/>
              </a:rPr>
              <a:t> =32 * ((5*5) +1) =832</a:t>
            </a:r>
          </a:p>
        </p:txBody>
      </p:sp>
      <p:sp>
        <p:nvSpPr>
          <p:cNvPr id="11" name="Callout: Bent Line 10">
            <a:extLst>
              <a:ext uri="{FF2B5EF4-FFF2-40B4-BE49-F238E27FC236}">
                <a16:creationId xmlns:a16="http://schemas.microsoft.com/office/drawing/2014/main" id="{01E0FDE5-23D7-FCF8-D50C-F7496EF0B205}"/>
              </a:ext>
            </a:extLst>
          </p:cNvPr>
          <p:cNvSpPr/>
          <p:nvPr/>
        </p:nvSpPr>
        <p:spPr>
          <a:xfrm>
            <a:off x="8189457" y="4591555"/>
            <a:ext cx="2764920" cy="675667"/>
          </a:xfrm>
          <a:prstGeom prst="borderCallout2">
            <a:avLst>
              <a:gd name="adj1" fmla="val 18750"/>
              <a:gd name="adj2" fmla="val -8333"/>
              <a:gd name="adj3" fmla="val -27352"/>
              <a:gd name="adj4" fmla="val -23935"/>
              <a:gd name="adj5" fmla="val -30795"/>
              <a:gd name="adj6" fmla="val -128317"/>
            </a:avLst>
          </a:prstGeom>
          <a:noFill/>
          <a:ln cmpd="sng">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fa-IR" sz="1400" dirty="0">
                <a:solidFill>
                  <a:schemeClr val="bg1"/>
                </a:solidFill>
                <a:cs typeface="B Titr" panose="00000700000000000000" pitchFamily="2" charset="-78"/>
              </a:rPr>
              <a:t>ابعاد تصویر بعد از اعمال مکس پولینگ نصف می شود</a:t>
            </a:r>
            <a:endParaRPr lang="en-US" sz="1400" dirty="0">
              <a:solidFill>
                <a:schemeClr val="bg1"/>
              </a:solidFill>
              <a:cs typeface="B Titr" panose="00000700000000000000" pitchFamily="2" charset="-78"/>
            </a:endParaRPr>
          </a:p>
        </p:txBody>
      </p:sp>
      <p:sp>
        <p:nvSpPr>
          <p:cNvPr id="12" name="Callout: Bent Line 11">
            <a:extLst>
              <a:ext uri="{FF2B5EF4-FFF2-40B4-BE49-F238E27FC236}">
                <a16:creationId xmlns:a16="http://schemas.microsoft.com/office/drawing/2014/main" id="{E38B9CBA-F5E2-CD73-78A6-EAE91DB83C44}"/>
              </a:ext>
            </a:extLst>
          </p:cNvPr>
          <p:cNvSpPr/>
          <p:nvPr/>
        </p:nvSpPr>
        <p:spPr>
          <a:xfrm>
            <a:off x="8199505" y="5345181"/>
            <a:ext cx="2764920" cy="675667"/>
          </a:xfrm>
          <a:prstGeom prst="borderCallout2">
            <a:avLst>
              <a:gd name="adj1" fmla="val 18750"/>
              <a:gd name="adj2" fmla="val -8333"/>
              <a:gd name="adj3" fmla="val -85352"/>
              <a:gd name="adj4" fmla="val -27206"/>
              <a:gd name="adj5" fmla="val -87308"/>
              <a:gd name="adj6" fmla="val -81799"/>
            </a:avLst>
          </a:prstGeom>
          <a:noFill/>
          <a:ln cmpd="sng">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cs typeface="B Titr" panose="00000700000000000000" pitchFamily="2" charset="-78"/>
              </a:rPr>
              <a:t>(832 – 31) * 32=25632</a:t>
            </a:r>
          </a:p>
        </p:txBody>
      </p:sp>
      <p:sp>
        <p:nvSpPr>
          <p:cNvPr id="13" name="Callout: Bent Line 12">
            <a:extLst>
              <a:ext uri="{FF2B5EF4-FFF2-40B4-BE49-F238E27FC236}">
                <a16:creationId xmlns:a16="http://schemas.microsoft.com/office/drawing/2014/main" id="{8BF8C00D-605B-CE13-7920-3FD608F41C1D}"/>
              </a:ext>
            </a:extLst>
          </p:cNvPr>
          <p:cNvSpPr/>
          <p:nvPr/>
        </p:nvSpPr>
        <p:spPr>
          <a:xfrm>
            <a:off x="8199505" y="6058614"/>
            <a:ext cx="2764920" cy="675667"/>
          </a:xfrm>
          <a:prstGeom prst="borderCallout2">
            <a:avLst>
              <a:gd name="adj1" fmla="val 18750"/>
              <a:gd name="adj2" fmla="val -8333"/>
              <a:gd name="adj3" fmla="val -58583"/>
              <a:gd name="adj4" fmla="val -26843"/>
              <a:gd name="adj5" fmla="val -56077"/>
              <a:gd name="adj6" fmla="val -83616"/>
            </a:avLst>
          </a:prstGeom>
          <a:noFill/>
          <a:ln cmpd="sng">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cs typeface="B Titr" panose="00000700000000000000" pitchFamily="2" charset="-78"/>
              </a:rPr>
              <a:t>(512 +1) * 90=46170</a:t>
            </a:r>
          </a:p>
        </p:txBody>
      </p:sp>
      <p:sp>
        <p:nvSpPr>
          <p:cNvPr id="14" name="Callout: Bent Line 13">
            <a:extLst>
              <a:ext uri="{FF2B5EF4-FFF2-40B4-BE49-F238E27FC236}">
                <a16:creationId xmlns:a16="http://schemas.microsoft.com/office/drawing/2014/main" id="{0358D1E6-615A-7D06-E6C9-E13EC3F59C8A}"/>
              </a:ext>
            </a:extLst>
          </p:cNvPr>
          <p:cNvSpPr/>
          <p:nvPr/>
        </p:nvSpPr>
        <p:spPr>
          <a:xfrm>
            <a:off x="5424487" y="6289726"/>
            <a:ext cx="2252453" cy="444555"/>
          </a:xfrm>
          <a:prstGeom prst="borderCallout2">
            <a:avLst>
              <a:gd name="adj1" fmla="val 18750"/>
              <a:gd name="adj2" fmla="val -8333"/>
              <a:gd name="adj3" fmla="val 17081"/>
              <a:gd name="adj4" fmla="val -22978"/>
              <a:gd name="adj5" fmla="val -56195"/>
              <a:gd name="adj6" fmla="val -11742"/>
            </a:avLst>
          </a:prstGeom>
          <a:noFill/>
          <a:ln cmpd="sng">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cs typeface="B Titr" panose="00000700000000000000" pitchFamily="2" charset="-78"/>
              </a:rPr>
              <a:t>(90 +1) * 10=910</a:t>
            </a:r>
          </a:p>
        </p:txBody>
      </p:sp>
      <p:sp>
        <p:nvSpPr>
          <p:cNvPr id="15" name="Callout: Bent Line 14">
            <a:extLst>
              <a:ext uri="{FF2B5EF4-FFF2-40B4-BE49-F238E27FC236}">
                <a16:creationId xmlns:a16="http://schemas.microsoft.com/office/drawing/2014/main" id="{330E66FD-1812-956E-B88A-67101950F61B}"/>
              </a:ext>
            </a:extLst>
          </p:cNvPr>
          <p:cNvSpPr/>
          <p:nvPr/>
        </p:nvSpPr>
        <p:spPr>
          <a:xfrm>
            <a:off x="3133571" y="6331541"/>
            <a:ext cx="1694068" cy="444555"/>
          </a:xfrm>
          <a:prstGeom prst="borderCallout2">
            <a:avLst>
              <a:gd name="adj1" fmla="val 18750"/>
              <a:gd name="adj2" fmla="val -8333"/>
              <a:gd name="adj3" fmla="val 17081"/>
              <a:gd name="adj4" fmla="val -19855"/>
              <a:gd name="adj5" fmla="val -347193"/>
              <a:gd name="adj6" fmla="val 28732"/>
            </a:avLst>
          </a:prstGeom>
          <a:noFill/>
          <a:ln cmpd="sng">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fa-IR" sz="1200" b="1" dirty="0">
                <a:solidFill>
                  <a:schemeClr val="bg1"/>
                </a:solidFill>
                <a:cs typeface="B Titr" panose="00000700000000000000" pitchFamily="2" charset="-78"/>
              </a:rPr>
              <a:t>کاهش ابعاد بواسطه اعمال کرنل</a:t>
            </a:r>
            <a:endParaRPr lang="en-US" sz="1200" b="1" dirty="0">
              <a:solidFill>
                <a:schemeClr val="bg1"/>
              </a:solidFill>
              <a:cs typeface="B Titr" panose="00000700000000000000" pitchFamily="2" charset="-78"/>
            </a:endParaRPr>
          </a:p>
        </p:txBody>
      </p:sp>
    </p:spTree>
    <p:extLst>
      <p:ext uri="{BB962C8B-B14F-4D97-AF65-F5344CB8AC3E}">
        <p14:creationId xmlns:p14="http://schemas.microsoft.com/office/powerpoint/2010/main" val="71050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6644-87D4-4144-BAF6-17464C361415}"/>
              </a:ext>
            </a:extLst>
          </p:cNvPr>
          <p:cNvSpPr>
            <a:spLocks noGrp="1"/>
          </p:cNvSpPr>
          <p:nvPr>
            <p:ph type="ctrTitle"/>
          </p:nvPr>
        </p:nvSpPr>
        <p:spPr/>
        <p:txBody>
          <a:bodyPr>
            <a:normAutofit/>
          </a:bodyPr>
          <a:lstStyle/>
          <a:p>
            <a:r>
              <a:rPr lang="en-US" dirty="0"/>
              <a:t>LSTM: Long Short-term memory</a:t>
            </a:r>
          </a:p>
        </p:txBody>
      </p:sp>
      <p:sp>
        <p:nvSpPr>
          <p:cNvPr id="3" name="Subtitle 2">
            <a:extLst>
              <a:ext uri="{FF2B5EF4-FFF2-40B4-BE49-F238E27FC236}">
                <a16:creationId xmlns:a16="http://schemas.microsoft.com/office/drawing/2014/main" id="{2F2ECAA3-CC30-4C53-9755-5DE4DF5D083C}"/>
              </a:ext>
            </a:extLst>
          </p:cNvPr>
          <p:cNvSpPr>
            <a:spLocks noGrp="1"/>
          </p:cNvSpPr>
          <p:nvPr>
            <p:ph type="subTitle" idx="1"/>
          </p:nvPr>
        </p:nvSpPr>
        <p:spPr/>
        <p:txBody>
          <a:bodyPr>
            <a:normAutofit fontScale="92500" lnSpcReduction="10000"/>
          </a:bodyPr>
          <a:lstStyle/>
          <a:p>
            <a:r>
              <a:rPr lang="en-US" dirty="0"/>
              <a:t>Ali Mollaei</a:t>
            </a:r>
          </a:p>
          <a:p>
            <a:r>
              <a:rPr lang="en-US" dirty="0"/>
              <a:t>1403/02/27</a:t>
            </a:r>
          </a:p>
        </p:txBody>
      </p:sp>
    </p:spTree>
    <p:extLst>
      <p:ext uri="{BB962C8B-B14F-4D97-AF65-F5344CB8AC3E}">
        <p14:creationId xmlns:p14="http://schemas.microsoft.com/office/powerpoint/2010/main" val="130742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17290-26FC-471F-BD50-D7101999E546}"/>
              </a:ext>
            </a:extLst>
          </p:cNvPr>
          <p:cNvSpPr>
            <a:spLocks noGrp="1"/>
          </p:cNvSpPr>
          <p:nvPr>
            <p:ph type="title"/>
          </p:nvPr>
        </p:nvSpPr>
        <p:spPr/>
        <p:txBody>
          <a:bodyPr/>
          <a:lstStyle/>
          <a:p>
            <a:r>
              <a:rPr lang="fa-IR" dirty="0">
                <a:cs typeface="B Titr" panose="00000700000000000000" pitchFamily="2" charset="-78"/>
              </a:rPr>
              <a:t>یادگیری عمیق زیرمجموعه یادگیری ماشین</a:t>
            </a:r>
            <a:endParaRPr lang="en-US" dirty="0">
              <a:cs typeface="B Titr" panose="00000700000000000000" pitchFamily="2" charset="-78"/>
            </a:endParaRPr>
          </a:p>
        </p:txBody>
      </p:sp>
      <p:sp>
        <p:nvSpPr>
          <p:cNvPr id="3" name="Content Placeholder 2">
            <a:extLst>
              <a:ext uri="{FF2B5EF4-FFF2-40B4-BE49-F238E27FC236}">
                <a16:creationId xmlns:a16="http://schemas.microsoft.com/office/drawing/2014/main" id="{5464317F-9EAE-4A78-AEC7-62D68929A9A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458FA40-930E-4DAD-9BDB-655684D3EDA6}"/>
              </a:ext>
            </a:extLst>
          </p:cNvPr>
          <p:cNvPicPr>
            <a:picLocks noChangeAspect="1"/>
          </p:cNvPicPr>
          <p:nvPr/>
        </p:nvPicPr>
        <p:blipFill>
          <a:blip r:embed="rId2"/>
          <a:stretch>
            <a:fillRect/>
          </a:stretch>
        </p:blipFill>
        <p:spPr>
          <a:xfrm>
            <a:off x="1718187" y="2132426"/>
            <a:ext cx="7954297" cy="4148392"/>
          </a:xfrm>
          <a:prstGeom prst="rect">
            <a:avLst/>
          </a:prstGeom>
        </p:spPr>
      </p:pic>
    </p:spTree>
    <p:extLst>
      <p:ext uri="{BB962C8B-B14F-4D97-AF65-F5344CB8AC3E}">
        <p14:creationId xmlns:p14="http://schemas.microsoft.com/office/powerpoint/2010/main" val="4032818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r>
              <a:rPr lang="fa-IR" dirty="0">
                <a:cs typeface="B Titr" panose="00000700000000000000" pitchFamily="2" charset="-78"/>
              </a:rPr>
              <a:t>داده های ترتیبی</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7D1084C3-72F6-4E99-BC85-1C2EB3E74FC4}"/>
              </a:ext>
            </a:extLst>
          </p:cNvPr>
          <p:cNvSpPr>
            <a:spLocks noGrp="1"/>
          </p:cNvSpPr>
          <p:nvPr>
            <p:ph idx="1"/>
          </p:nvPr>
        </p:nvSpPr>
        <p:spPr/>
        <p:txBody>
          <a:bodyPr>
            <a:normAutofit fontScale="47500" lnSpcReduction="20000"/>
          </a:bodyPr>
          <a:lstStyle/>
          <a:p>
            <a:pPr marL="0" indent="0" algn="ctr">
              <a:buNone/>
            </a:pPr>
            <a:r>
              <a:rPr lang="en-US" sz="5400" dirty="0"/>
              <a:t>Sequential Data such as :</a:t>
            </a:r>
          </a:p>
          <a:p>
            <a:pPr marL="0" indent="0" algn="ctr" rtl="1">
              <a:buNone/>
            </a:pPr>
            <a:r>
              <a:rPr lang="en-US" sz="5400" dirty="0"/>
              <a:t>Speech recognition</a:t>
            </a:r>
          </a:p>
          <a:p>
            <a:pPr marL="0" indent="0" algn="ctr" rtl="1">
              <a:buNone/>
            </a:pPr>
            <a:r>
              <a:rPr lang="en-US" sz="5400" dirty="0"/>
              <a:t>Music generation</a:t>
            </a:r>
          </a:p>
          <a:p>
            <a:pPr marL="0" indent="0" algn="ctr" rtl="1">
              <a:buNone/>
            </a:pPr>
            <a:r>
              <a:rPr lang="en-US" sz="5400" dirty="0"/>
              <a:t>Sentiment classification</a:t>
            </a:r>
          </a:p>
          <a:p>
            <a:pPr marL="0" indent="0" algn="ctr" rtl="1">
              <a:buNone/>
            </a:pPr>
            <a:r>
              <a:rPr lang="en-US" sz="5400" dirty="0"/>
              <a:t>DNA sequence analysis</a:t>
            </a:r>
          </a:p>
          <a:p>
            <a:pPr marL="0" indent="0" algn="ctr" rtl="1">
              <a:buNone/>
            </a:pPr>
            <a:r>
              <a:rPr lang="en-US" sz="5400" dirty="0"/>
              <a:t>Video activity recognition</a:t>
            </a:r>
          </a:p>
          <a:p>
            <a:pPr marL="0" indent="0" algn="ctr" rtl="1">
              <a:buNone/>
            </a:pPr>
            <a:r>
              <a:rPr lang="en-US" sz="5400" dirty="0"/>
              <a:t>Name entity recognition</a:t>
            </a:r>
          </a:p>
          <a:p>
            <a:pPr marL="0" indent="0" algn="ctr" rtl="1">
              <a:buNone/>
            </a:pPr>
            <a:r>
              <a:rPr lang="en-US" sz="5400" dirty="0"/>
              <a:t>Translation</a:t>
            </a:r>
          </a:p>
          <a:p>
            <a:pPr marL="0" indent="0" algn="ctr" rtl="1">
              <a:buNone/>
            </a:pPr>
            <a:r>
              <a:rPr lang="en-US" sz="5400" dirty="0"/>
              <a:t>Crypto currency </a:t>
            </a:r>
          </a:p>
          <a:p>
            <a:pPr marL="0" indent="0" algn="ctr" rtl="1">
              <a:buNone/>
            </a:pPr>
            <a:r>
              <a:rPr lang="en-US" sz="5400" dirty="0"/>
              <a:t>…</a:t>
            </a:r>
          </a:p>
        </p:txBody>
      </p:sp>
    </p:spTree>
    <p:extLst>
      <p:ext uri="{BB962C8B-B14F-4D97-AF65-F5344CB8AC3E}">
        <p14:creationId xmlns:p14="http://schemas.microsoft.com/office/powerpoint/2010/main" val="2134135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r>
              <a:rPr lang="fa-IR" dirty="0">
                <a:cs typeface="B Titr" panose="00000700000000000000" pitchFamily="2" charset="-78"/>
              </a:rPr>
              <a:t>داده های ترتیبی</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7D1084C3-72F6-4E99-BC85-1C2EB3E74FC4}"/>
              </a:ext>
            </a:extLst>
          </p:cNvPr>
          <p:cNvSpPr>
            <a:spLocks noGrp="1"/>
          </p:cNvSpPr>
          <p:nvPr>
            <p:ph idx="1"/>
          </p:nvPr>
        </p:nvSpPr>
        <p:spPr/>
        <p:txBody>
          <a:bodyPr>
            <a:normAutofit/>
          </a:bodyPr>
          <a:lstStyle/>
          <a:p>
            <a:pPr marL="0" indent="0" algn="ctr" rtl="1">
              <a:buNone/>
            </a:pPr>
            <a:r>
              <a:rPr lang="fa-IR" sz="5400" dirty="0">
                <a:cs typeface="B Titr" panose="00000700000000000000" pitchFamily="2" charset="-78"/>
              </a:rPr>
              <a:t>داده های حال</a:t>
            </a:r>
          </a:p>
          <a:p>
            <a:pPr marL="0" indent="0" algn="ctr" rtl="1">
              <a:buNone/>
            </a:pPr>
            <a:r>
              <a:rPr lang="fa-IR" sz="5400" dirty="0">
                <a:cs typeface="B Titr" panose="00000700000000000000" pitchFamily="2" charset="-78"/>
              </a:rPr>
              <a:t>به </a:t>
            </a:r>
          </a:p>
          <a:p>
            <a:pPr marL="0" indent="0" algn="ctr" rtl="1">
              <a:buNone/>
            </a:pPr>
            <a:r>
              <a:rPr lang="fa-IR" sz="5400" dirty="0">
                <a:cs typeface="B Titr" panose="00000700000000000000" pitchFamily="2" charset="-78"/>
              </a:rPr>
              <a:t>داده های گذشته</a:t>
            </a:r>
          </a:p>
          <a:p>
            <a:pPr marL="0" indent="0" algn="ctr" rtl="1">
              <a:buNone/>
            </a:pPr>
            <a:r>
              <a:rPr lang="fa-IR" sz="5400" dirty="0">
                <a:cs typeface="B Titr" panose="00000700000000000000" pitchFamily="2" charset="-78"/>
              </a:rPr>
              <a:t>وابسته هستند</a:t>
            </a:r>
            <a:endParaRPr lang="en-US" sz="5400" dirty="0">
              <a:cs typeface="B Titr" panose="00000700000000000000" pitchFamily="2" charset="-78"/>
            </a:endParaRPr>
          </a:p>
        </p:txBody>
      </p:sp>
    </p:spTree>
    <p:extLst>
      <p:ext uri="{BB962C8B-B14F-4D97-AF65-F5344CB8AC3E}">
        <p14:creationId xmlns:p14="http://schemas.microsoft.com/office/powerpoint/2010/main" val="2568505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r>
              <a:rPr lang="fa-IR" dirty="0">
                <a:cs typeface="B Titr" panose="00000700000000000000" pitchFamily="2" charset="-78"/>
              </a:rPr>
              <a:t>داده های ترتیبی</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7D1084C3-72F6-4E99-BC85-1C2EB3E74FC4}"/>
              </a:ext>
            </a:extLst>
          </p:cNvPr>
          <p:cNvSpPr>
            <a:spLocks noGrp="1"/>
          </p:cNvSpPr>
          <p:nvPr>
            <p:ph idx="1"/>
          </p:nvPr>
        </p:nvSpPr>
        <p:spPr/>
        <p:txBody>
          <a:bodyPr>
            <a:normAutofit/>
          </a:bodyPr>
          <a:lstStyle/>
          <a:p>
            <a:pPr marL="0" indent="0" algn="ctr" rtl="1">
              <a:buNone/>
            </a:pPr>
            <a:r>
              <a:rPr lang="fa-IR" sz="5400" dirty="0">
                <a:cs typeface="B Titr" panose="00000700000000000000" pitchFamily="2" charset="-78"/>
              </a:rPr>
              <a:t>داده های حال</a:t>
            </a:r>
          </a:p>
          <a:p>
            <a:pPr marL="0" indent="0" algn="ctr" rtl="1">
              <a:buNone/>
            </a:pPr>
            <a:r>
              <a:rPr lang="fa-IR" sz="5400" dirty="0">
                <a:cs typeface="B Titr" panose="00000700000000000000" pitchFamily="2" charset="-78"/>
              </a:rPr>
              <a:t>از </a:t>
            </a:r>
          </a:p>
          <a:p>
            <a:pPr marL="0" indent="0" algn="ctr" rtl="1">
              <a:buNone/>
            </a:pPr>
            <a:r>
              <a:rPr lang="fa-IR" sz="5400" dirty="0">
                <a:cs typeface="B Titr" panose="00000700000000000000" pitchFamily="2" charset="-78"/>
              </a:rPr>
              <a:t>داده های گذشته</a:t>
            </a:r>
          </a:p>
          <a:p>
            <a:pPr marL="0" indent="0" algn="ctr" rtl="1">
              <a:buNone/>
            </a:pPr>
            <a:r>
              <a:rPr lang="fa-IR" sz="5400" dirty="0">
                <a:cs typeface="B Titr" panose="00000700000000000000" pitchFamily="2" charset="-78"/>
              </a:rPr>
              <a:t>تاثیرپذیرند</a:t>
            </a:r>
            <a:endParaRPr lang="en-US" sz="5400" dirty="0">
              <a:cs typeface="B Titr" panose="00000700000000000000" pitchFamily="2" charset="-78"/>
            </a:endParaRPr>
          </a:p>
        </p:txBody>
      </p:sp>
    </p:spTree>
    <p:extLst>
      <p:ext uri="{BB962C8B-B14F-4D97-AF65-F5344CB8AC3E}">
        <p14:creationId xmlns:p14="http://schemas.microsoft.com/office/powerpoint/2010/main" val="4129866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2707-7704-49FA-155B-667F9D4ABB60}"/>
              </a:ext>
            </a:extLst>
          </p:cNvPr>
          <p:cNvSpPr>
            <a:spLocks noGrp="1"/>
          </p:cNvSpPr>
          <p:nvPr>
            <p:ph type="title"/>
          </p:nvPr>
        </p:nvSpPr>
        <p:spPr>
          <a:xfrm>
            <a:off x="501445" y="764373"/>
            <a:ext cx="11004755" cy="1293028"/>
          </a:xfrm>
        </p:spPr>
        <p:txBody>
          <a:bodyPr/>
          <a:lstStyle/>
          <a:p>
            <a:r>
              <a:rPr lang="fa-IR" b="1" dirty="0">
                <a:cs typeface="B Titr" panose="00000700000000000000" pitchFamily="2" charset="-78"/>
              </a:rPr>
              <a:t>چرا شبکه های عصبی معمولی برای داده های ترتیبی دیگر کاربردی ندارند؟</a:t>
            </a:r>
            <a:endParaRPr lang="en-US" b="1" dirty="0">
              <a:cs typeface="B Titr" panose="00000700000000000000" pitchFamily="2" charset="-78"/>
            </a:endParaRPr>
          </a:p>
        </p:txBody>
      </p:sp>
      <p:sp>
        <p:nvSpPr>
          <p:cNvPr id="3" name="Content Placeholder 2">
            <a:extLst>
              <a:ext uri="{FF2B5EF4-FFF2-40B4-BE49-F238E27FC236}">
                <a16:creationId xmlns:a16="http://schemas.microsoft.com/office/drawing/2014/main" id="{A4214B7D-4ACB-244F-0F32-83E4C56923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007399-605C-031E-7A96-4549AE7F91BB}"/>
              </a:ext>
            </a:extLst>
          </p:cNvPr>
          <p:cNvPicPr>
            <a:picLocks noChangeAspect="1"/>
          </p:cNvPicPr>
          <p:nvPr/>
        </p:nvPicPr>
        <p:blipFill rotWithShape="1">
          <a:blip r:embed="rId2"/>
          <a:srcRect t="7599" b="25750"/>
          <a:stretch/>
        </p:blipFill>
        <p:spPr>
          <a:xfrm>
            <a:off x="685800" y="2057401"/>
            <a:ext cx="10906432" cy="2966884"/>
          </a:xfrm>
          <a:prstGeom prst="rect">
            <a:avLst/>
          </a:prstGeom>
        </p:spPr>
      </p:pic>
      <p:sp>
        <p:nvSpPr>
          <p:cNvPr id="6" name="Rectangle: Rounded Corners 5">
            <a:extLst>
              <a:ext uri="{FF2B5EF4-FFF2-40B4-BE49-F238E27FC236}">
                <a16:creationId xmlns:a16="http://schemas.microsoft.com/office/drawing/2014/main" id="{98FD9E81-2A06-8D17-226E-D7375E6D25F1}"/>
              </a:ext>
            </a:extLst>
          </p:cNvPr>
          <p:cNvSpPr/>
          <p:nvPr/>
        </p:nvSpPr>
        <p:spPr>
          <a:xfrm>
            <a:off x="1984887" y="4857846"/>
            <a:ext cx="8308258" cy="20001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r>
              <a:rPr lang="fa-IR" sz="2400" b="1" dirty="0">
                <a:cs typeface="B Nazanin" panose="00000400000000000000" pitchFamily="2" charset="-78"/>
              </a:rPr>
              <a:t>دلایل عدم کارایی مدل های معمولی شبکه عصبی برای داده ترتیبی:</a:t>
            </a:r>
          </a:p>
          <a:p>
            <a:pPr marL="342900" indent="-342900" algn="r" rtl="1">
              <a:buAutoNum type="arabicPeriod"/>
            </a:pPr>
            <a:r>
              <a:rPr lang="fa-IR" sz="2400" b="1" dirty="0">
                <a:cs typeface="B Nazanin" panose="00000400000000000000" pitchFamily="2" charset="-78"/>
              </a:rPr>
              <a:t>ورودی های با طول های مختلف وجود دارد که این شبکه ها برای درک دقیق ضعیف هستند.</a:t>
            </a:r>
          </a:p>
          <a:p>
            <a:pPr marL="342900" indent="-342900" algn="r" rtl="1">
              <a:buAutoNum type="arabicPeriod"/>
            </a:pPr>
            <a:r>
              <a:rPr lang="fa-IR" sz="2400" b="1" dirty="0">
                <a:cs typeface="B Nazanin" panose="00000400000000000000" pitchFamily="2" charset="-78"/>
              </a:rPr>
              <a:t>عدم درک تاثیر ورودی </a:t>
            </a:r>
            <a:r>
              <a:rPr lang="fa-IR" sz="2400" b="1">
                <a:cs typeface="B Nazanin" panose="00000400000000000000" pitchFamily="2" charset="-78"/>
              </a:rPr>
              <a:t>های قبلی و قبلتر </a:t>
            </a:r>
            <a:r>
              <a:rPr lang="fa-IR" sz="2400" b="1" dirty="0">
                <a:cs typeface="B Nazanin" panose="00000400000000000000" pitchFamily="2" charset="-78"/>
              </a:rPr>
              <a:t>که در پیش بینی کلمه بعدی تاثیرگدارند.</a:t>
            </a:r>
            <a:endParaRPr lang="en-US" sz="2400" b="1" dirty="0">
              <a:cs typeface="B Nazanin" panose="00000400000000000000" pitchFamily="2" charset="-78"/>
            </a:endParaRPr>
          </a:p>
        </p:txBody>
      </p:sp>
    </p:spTree>
    <p:extLst>
      <p:ext uri="{BB962C8B-B14F-4D97-AF65-F5344CB8AC3E}">
        <p14:creationId xmlns:p14="http://schemas.microsoft.com/office/powerpoint/2010/main" val="2497702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r>
              <a:rPr lang="fa-IR" dirty="0">
                <a:cs typeface="B Titr" panose="00000700000000000000" pitchFamily="2" charset="-78"/>
              </a:rPr>
              <a:t>داده های ترتیبی</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7D1084C3-72F6-4E99-BC85-1C2EB3E74FC4}"/>
              </a:ext>
            </a:extLst>
          </p:cNvPr>
          <p:cNvSpPr>
            <a:spLocks noGrp="1"/>
          </p:cNvSpPr>
          <p:nvPr>
            <p:ph idx="1"/>
          </p:nvPr>
        </p:nvSpPr>
        <p:spPr/>
        <p:txBody>
          <a:bodyPr>
            <a:normAutofit/>
          </a:bodyPr>
          <a:lstStyle/>
          <a:p>
            <a:pPr marL="0" indent="0" algn="ctr" rtl="1">
              <a:buNone/>
            </a:pPr>
            <a:r>
              <a:rPr lang="fa-IR" sz="5400" dirty="0">
                <a:cs typeface="B Titr" panose="00000700000000000000" pitchFamily="2" charset="-78"/>
              </a:rPr>
              <a:t>در ورودی یک شبکه عصبی با </a:t>
            </a:r>
            <a:r>
              <a:rPr lang="en-US" sz="5400" dirty="0">
                <a:cs typeface="B Titr" panose="00000700000000000000" pitchFamily="2" charset="-78"/>
              </a:rPr>
              <a:t>n</a:t>
            </a:r>
            <a:r>
              <a:rPr lang="fa-IR" sz="5400" dirty="0">
                <a:cs typeface="B Titr" panose="00000700000000000000" pitchFamily="2" charset="-78"/>
              </a:rPr>
              <a:t> ورودی ممکن است طولی کمتر از </a:t>
            </a:r>
            <a:r>
              <a:rPr lang="en-US" sz="5400" dirty="0">
                <a:cs typeface="B Titr" panose="00000700000000000000" pitchFamily="2" charset="-78"/>
              </a:rPr>
              <a:t>n</a:t>
            </a:r>
            <a:r>
              <a:rPr lang="fa-IR" sz="5400" dirty="0">
                <a:cs typeface="B Titr" panose="00000700000000000000" pitchFamily="2" charset="-78"/>
              </a:rPr>
              <a:t> داشته باشد.</a:t>
            </a:r>
          </a:p>
          <a:p>
            <a:pPr marL="0" indent="0" algn="ctr" rtl="1">
              <a:buNone/>
            </a:pPr>
            <a:r>
              <a:rPr lang="fa-IR" sz="5400" dirty="0">
                <a:cs typeface="B Titr" panose="00000700000000000000" pitchFamily="2" charset="-78"/>
              </a:rPr>
              <a:t>بنابراین باید عملی مانند </a:t>
            </a:r>
            <a:r>
              <a:rPr lang="en-US" sz="5400" dirty="0">
                <a:cs typeface="B Titr" panose="00000700000000000000" pitchFamily="2" charset="-78"/>
              </a:rPr>
              <a:t>Zero Padding</a:t>
            </a:r>
            <a:r>
              <a:rPr lang="fa-IR" sz="5400" dirty="0">
                <a:cs typeface="B Titr" panose="00000700000000000000" pitchFamily="2" charset="-78"/>
              </a:rPr>
              <a:t> انجام شود.</a:t>
            </a:r>
            <a:endParaRPr lang="en-US" sz="5400" dirty="0">
              <a:cs typeface="B Titr" panose="00000700000000000000" pitchFamily="2" charset="-78"/>
            </a:endParaRPr>
          </a:p>
        </p:txBody>
      </p:sp>
    </p:spTree>
    <p:extLst>
      <p:ext uri="{BB962C8B-B14F-4D97-AF65-F5344CB8AC3E}">
        <p14:creationId xmlns:p14="http://schemas.microsoft.com/office/powerpoint/2010/main" val="3438142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pPr rtl="1"/>
            <a:r>
              <a:rPr lang="fa-IR" dirty="0">
                <a:cs typeface="B Titr" panose="00000700000000000000" pitchFamily="2" charset="-78"/>
              </a:rPr>
              <a:t> شبکه های عصبی بازگشتی </a:t>
            </a:r>
            <a:r>
              <a:rPr lang="fa-IR" sz="2800" dirty="0">
                <a:cs typeface="B Titr" panose="00000700000000000000" pitchFamily="2" charset="-78"/>
              </a:rPr>
              <a:t>(</a:t>
            </a:r>
            <a:r>
              <a:rPr lang="en-US" sz="2800" dirty="0">
                <a:cs typeface="B Titr" panose="00000700000000000000" pitchFamily="2" charset="-78"/>
              </a:rPr>
              <a:t>Recurrent Neural Networks</a:t>
            </a:r>
            <a:r>
              <a:rPr lang="fa-IR" sz="2800" dirty="0">
                <a:cs typeface="B Titr" panose="00000700000000000000" pitchFamily="2" charset="-78"/>
              </a:rPr>
              <a:t>)</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7D1084C3-72F6-4E99-BC85-1C2EB3E74FC4}"/>
              </a:ext>
            </a:extLst>
          </p:cNvPr>
          <p:cNvSpPr>
            <a:spLocks noGrp="1"/>
          </p:cNvSpPr>
          <p:nvPr>
            <p:ph idx="1"/>
          </p:nvPr>
        </p:nvSpPr>
        <p:spPr>
          <a:xfrm>
            <a:off x="603165" y="2290734"/>
            <a:ext cx="10820400" cy="4024125"/>
          </a:xfrm>
        </p:spPr>
        <p:txBody>
          <a:bodyPr/>
          <a:lstStyle/>
          <a:p>
            <a:pPr algn="r" rtl="1"/>
            <a:r>
              <a:rPr lang="fa-IR" dirty="0">
                <a:cs typeface="B Titr" panose="00000700000000000000" pitchFamily="2" charset="-78"/>
              </a:rPr>
              <a:t>شبکه های عصبی بازگشتی در سال ۱۹۸۰ ایجاد شدند </a:t>
            </a:r>
            <a:endParaRPr lang="en-US" dirty="0">
              <a:cs typeface="B Titr" panose="00000700000000000000" pitchFamily="2" charset="-78"/>
            </a:endParaRPr>
          </a:p>
          <a:p>
            <a:pPr algn="r" rtl="1"/>
            <a:r>
              <a:rPr lang="fa-IR" dirty="0">
                <a:cs typeface="B Titr" panose="00000700000000000000" pitchFamily="2" charset="-78"/>
              </a:rPr>
              <a:t>به طور ویژه در کاربردهای مختلف مرتبط با داده های سری</a:t>
            </a:r>
            <a:r>
              <a:rPr lang="en-US" dirty="0">
                <a:cs typeface="B Titr" panose="00000700000000000000" pitchFamily="2" charset="-78"/>
              </a:rPr>
              <a:t> </a:t>
            </a:r>
            <a:r>
              <a:rPr lang="fa-IR" dirty="0">
                <a:cs typeface="B Titr" panose="00000700000000000000" pitchFamily="2" charset="-78"/>
              </a:rPr>
              <a:t> استفاده می شود</a:t>
            </a:r>
          </a:p>
          <a:p>
            <a:pPr algn="r" rtl="1"/>
            <a:r>
              <a:rPr lang="fa-IR" dirty="0">
                <a:cs typeface="B Titr" panose="00000700000000000000" pitchFamily="2" charset="-78"/>
              </a:rPr>
              <a:t>در این شبکه حالت قبلی داده ها در پیش بینی حالت جدید اهمیت دارد </a:t>
            </a:r>
          </a:p>
          <a:p>
            <a:pPr algn="r" rtl="1"/>
            <a:r>
              <a:rPr lang="fa-IR" dirty="0">
                <a:cs typeface="B Titr" panose="00000700000000000000" pitchFamily="2" charset="-78"/>
              </a:rPr>
              <a:t>در شبکه های </a:t>
            </a:r>
            <a:r>
              <a:rPr lang="en-US" dirty="0">
                <a:cs typeface="B Titr" panose="00000700000000000000" pitchFamily="2" charset="-78"/>
              </a:rPr>
              <a:t>RNN</a:t>
            </a:r>
            <a:r>
              <a:rPr lang="fa-IR" dirty="0">
                <a:cs typeface="B Titr" panose="00000700000000000000" pitchFamily="2" charset="-78"/>
              </a:rPr>
              <a:t> حالت های قبلی مهم حفظ و نگهداری می شوند</a:t>
            </a:r>
          </a:p>
          <a:p>
            <a:pPr algn="r" rtl="1"/>
            <a:r>
              <a:rPr lang="fa-IR" dirty="0">
                <a:cs typeface="B Titr" panose="00000700000000000000" pitchFamily="2" charset="-78"/>
              </a:rPr>
              <a:t>یک خروجی در زمان </a:t>
            </a:r>
            <a:r>
              <a:rPr lang="en-US" dirty="0">
                <a:cs typeface="B Titr" panose="00000700000000000000" pitchFamily="2" charset="-78"/>
              </a:rPr>
              <a:t>t</a:t>
            </a:r>
            <a:r>
              <a:rPr lang="fa-IR" dirty="0">
                <a:cs typeface="B Titr" panose="00000700000000000000" pitchFamily="2" charset="-78"/>
              </a:rPr>
              <a:t> برای یک ورودی در زمان </a:t>
            </a:r>
            <a:r>
              <a:rPr lang="en-US" dirty="0">
                <a:cs typeface="B Titr" panose="00000700000000000000" pitchFamily="2" charset="-78"/>
              </a:rPr>
              <a:t>t-1 </a:t>
            </a:r>
            <a:r>
              <a:rPr lang="fa-IR" dirty="0">
                <a:cs typeface="B Titr" panose="00000700000000000000" pitchFamily="2" charset="-78"/>
              </a:rPr>
              <a:t> در نظر گرفته می شود.</a:t>
            </a:r>
          </a:p>
        </p:txBody>
      </p:sp>
    </p:spTree>
    <p:extLst>
      <p:ext uri="{BB962C8B-B14F-4D97-AF65-F5344CB8AC3E}">
        <p14:creationId xmlns:p14="http://schemas.microsoft.com/office/powerpoint/2010/main" val="1176870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E1078-6F07-7D54-8C3E-33E2CBF58D50}"/>
              </a:ext>
            </a:extLst>
          </p:cNvPr>
          <p:cNvSpPr>
            <a:spLocks noGrp="1"/>
          </p:cNvSpPr>
          <p:nvPr>
            <p:ph type="title"/>
          </p:nvPr>
        </p:nvSpPr>
        <p:spPr/>
        <p:txBody>
          <a:bodyPr/>
          <a:lstStyle/>
          <a:p>
            <a:pPr rtl="1"/>
            <a:r>
              <a:rPr lang="fa-IR" dirty="0">
                <a:cs typeface="B Titr" panose="00000700000000000000" pitchFamily="2" charset="-78"/>
              </a:rPr>
              <a:t>یک واحد </a:t>
            </a:r>
            <a:r>
              <a:rPr lang="en-US" dirty="0">
                <a:cs typeface="B Titr" panose="00000700000000000000" pitchFamily="2" charset="-78"/>
              </a:rPr>
              <a:t>RNN</a:t>
            </a:r>
          </a:p>
        </p:txBody>
      </p:sp>
      <p:pic>
        <p:nvPicPr>
          <p:cNvPr id="5" name="Picture 4">
            <a:extLst>
              <a:ext uri="{FF2B5EF4-FFF2-40B4-BE49-F238E27FC236}">
                <a16:creationId xmlns:a16="http://schemas.microsoft.com/office/drawing/2014/main" id="{D866C41B-91C8-1CCF-9D00-55F1BAC17702}"/>
              </a:ext>
            </a:extLst>
          </p:cNvPr>
          <p:cNvPicPr>
            <a:picLocks noChangeAspect="1"/>
          </p:cNvPicPr>
          <p:nvPr/>
        </p:nvPicPr>
        <p:blipFill>
          <a:blip r:embed="rId2"/>
          <a:stretch>
            <a:fillRect/>
          </a:stretch>
        </p:blipFill>
        <p:spPr>
          <a:xfrm>
            <a:off x="3190892" y="2057401"/>
            <a:ext cx="6254265" cy="4113326"/>
          </a:xfrm>
          <a:prstGeom prst="rect">
            <a:avLst/>
          </a:prstGeom>
        </p:spPr>
      </p:pic>
    </p:spTree>
    <p:extLst>
      <p:ext uri="{BB962C8B-B14F-4D97-AF65-F5344CB8AC3E}">
        <p14:creationId xmlns:p14="http://schemas.microsoft.com/office/powerpoint/2010/main" val="1135967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pPr rtl="1"/>
            <a:r>
              <a:rPr lang="fa-IR" dirty="0">
                <a:cs typeface="B Titr" panose="00000700000000000000" pitchFamily="2" charset="-78"/>
              </a:rPr>
              <a:t> شبکه های عصبی بازگشتی </a:t>
            </a:r>
            <a:r>
              <a:rPr lang="fa-IR" sz="2800" dirty="0">
                <a:cs typeface="B Titr" panose="00000700000000000000" pitchFamily="2" charset="-78"/>
              </a:rPr>
              <a:t>(</a:t>
            </a:r>
            <a:r>
              <a:rPr lang="en-US" sz="2800" dirty="0">
                <a:cs typeface="B Titr" panose="00000700000000000000" pitchFamily="2" charset="-78"/>
              </a:rPr>
              <a:t>Recurrent Neural Networks</a:t>
            </a:r>
            <a:r>
              <a:rPr lang="fa-IR" sz="2800" dirty="0">
                <a:cs typeface="B Titr" panose="00000700000000000000" pitchFamily="2" charset="-78"/>
              </a:rPr>
              <a:t>)</a:t>
            </a:r>
            <a:endParaRPr lang="en-US" dirty="0">
              <a:cs typeface="B Titr" panose="00000700000000000000" pitchFamily="2" charset="-78"/>
            </a:endParaRPr>
          </a:p>
        </p:txBody>
      </p:sp>
      <p:pic>
        <p:nvPicPr>
          <p:cNvPr id="1028" name="Picture 4">
            <a:extLst>
              <a:ext uri="{FF2B5EF4-FFF2-40B4-BE49-F238E27FC236}">
                <a16:creationId xmlns:a16="http://schemas.microsoft.com/office/drawing/2014/main" id="{1E899D3F-1A32-4C07-B488-EC074942F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23" y="2499007"/>
            <a:ext cx="7456602" cy="32194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5FFD9366-6460-491F-91BD-223563F618CE}"/>
              </a:ext>
            </a:extLst>
          </p:cNvPr>
          <p:cNvSpPr>
            <a:spLocks noGrp="1"/>
          </p:cNvSpPr>
          <p:nvPr>
            <p:ph idx="1"/>
          </p:nvPr>
        </p:nvSpPr>
        <p:spPr>
          <a:xfrm>
            <a:off x="7859724" y="2194560"/>
            <a:ext cx="3646475" cy="4024125"/>
          </a:xfrm>
        </p:spPr>
        <p:txBody>
          <a:bodyPr/>
          <a:lstStyle/>
          <a:p>
            <a:pPr algn="r" rtl="1"/>
            <a:r>
              <a:rPr lang="fa-IR" dirty="0"/>
              <a:t>هر نود یک زمان خاص</a:t>
            </a:r>
          </a:p>
          <a:p>
            <a:pPr algn="r" rtl="1"/>
            <a:r>
              <a:rPr lang="fa-IR" dirty="0"/>
              <a:t>مربع سیاه نشانگر تاخیر زمانی</a:t>
            </a:r>
            <a:endParaRPr lang="en-US" dirty="0"/>
          </a:p>
        </p:txBody>
      </p:sp>
      <p:sp>
        <p:nvSpPr>
          <p:cNvPr id="3" name="Arrow: Right 2">
            <a:extLst>
              <a:ext uri="{FF2B5EF4-FFF2-40B4-BE49-F238E27FC236}">
                <a16:creationId xmlns:a16="http://schemas.microsoft.com/office/drawing/2014/main" id="{3795C3A9-A087-4820-8C18-A436E716BB02}"/>
              </a:ext>
            </a:extLst>
          </p:cNvPr>
          <p:cNvSpPr/>
          <p:nvPr/>
        </p:nvSpPr>
        <p:spPr>
          <a:xfrm>
            <a:off x="2102177" y="4916078"/>
            <a:ext cx="1178351" cy="669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t>ورودی ها</a:t>
            </a:r>
            <a:endParaRPr lang="en-US" dirty="0"/>
          </a:p>
        </p:txBody>
      </p:sp>
      <p:sp>
        <p:nvSpPr>
          <p:cNvPr id="4" name="Arrow: Right 3">
            <a:extLst>
              <a:ext uri="{FF2B5EF4-FFF2-40B4-BE49-F238E27FC236}">
                <a16:creationId xmlns:a16="http://schemas.microsoft.com/office/drawing/2014/main" id="{C8D10C01-3A2E-4951-ADCB-9492D40B9D5F}"/>
              </a:ext>
            </a:extLst>
          </p:cNvPr>
          <p:cNvSpPr/>
          <p:nvPr/>
        </p:nvSpPr>
        <p:spPr>
          <a:xfrm rot="1496683">
            <a:off x="2026763" y="2601798"/>
            <a:ext cx="1659117" cy="895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Unrolled</a:t>
            </a:r>
          </a:p>
        </p:txBody>
      </p:sp>
    </p:spTree>
    <p:extLst>
      <p:ext uri="{BB962C8B-B14F-4D97-AF65-F5344CB8AC3E}">
        <p14:creationId xmlns:p14="http://schemas.microsoft.com/office/powerpoint/2010/main" val="1078604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478C-C87C-4130-A23E-A3945B54E270}"/>
              </a:ext>
            </a:extLst>
          </p:cNvPr>
          <p:cNvSpPr>
            <a:spLocks noGrp="1"/>
          </p:cNvSpPr>
          <p:nvPr>
            <p:ph type="title"/>
          </p:nvPr>
        </p:nvSpPr>
        <p:spPr>
          <a:xfrm>
            <a:off x="685800" y="764373"/>
            <a:ext cx="10820400" cy="1293028"/>
          </a:xfrm>
        </p:spPr>
        <p:txBody>
          <a:bodyPr/>
          <a:lstStyle/>
          <a:p>
            <a:pPr algn="r" rtl="1"/>
            <a:r>
              <a:rPr kumimoji="0" lang="fa-IR" sz="40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 شبکه های عصبی بازگشتی </a:t>
            </a:r>
            <a:r>
              <a:rPr kumimoji="0" lang="fa-IR" sz="28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a:t>
            </a:r>
            <a:r>
              <a:rPr kumimoji="0" lang="en-US" sz="28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Recurrent Neural Networks</a:t>
            </a:r>
            <a:r>
              <a:rPr kumimoji="0" lang="fa-IR" sz="2800" b="0" i="0" u="none" strike="noStrike" kern="1200" cap="all" spc="0" normalizeH="0" baseline="0" noProof="0">
                <a:ln>
                  <a:noFill/>
                </a:ln>
                <a:solidFill>
                  <a:prstClr val="white"/>
                </a:solidFill>
                <a:effectLst/>
                <a:uLnTx/>
                <a:uFillTx/>
                <a:latin typeface="Century Gothic" panose="020B0502020202020204"/>
                <a:ea typeface="+mj-ea"/>
                <a:cs typeface="B Titr" panose="00000700000000000000" pitchFamily="2" charset="-78"/>
              </a:rPr>
              <a:t>)</a:t>
            </a:r>
            <a:endParaRPr lang="en-US" dirty="0"/>
          </a:p>
        </p:txBody>
      </p:sp>
      <p:sp>
        <p:nvSpPr>
          <p:cNvPr id="3" name="Content Placeholder 2">
            <a:extLst>
              <a:ext uri="{FF2B5EF4-FFF2-40B4-BE49-F238E27FC236}">
                <a16:creationId xmlns:a16="http://schemas.microsoft.com/office/drawing/2014/main" id="{767F9F05-F1F0-4BBE-9D40-933E7606A98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E2F43AF-D0A9-4A72-99D7-5E523775263A}"/>
              </a:ext>
            </a:extLst>
          </p:cNvPr>
          <p:cNvPicPr>
            <a:picLocks noChangeAspect="1"/>
          </p:cNvPicPr>
          <p:nvPr/>
        </p:nvPicPr>
        <p:blipFill>
          <a:blip r:embed="rId2"/>
          <a:stretch>
            <a:fillRect/>
          </a:stretch>
        </p:blipFill>
        <p:spPr>
          <a:xfrm>
            <a:off x="616973" y="2666508"/>
            <a:ext cx="10790189" cy="3899067"/>
          </a:xfrm>
          <a:prstGeom prst="rect">
            <a:avLst/>
          </a:prstGeom>
        </p:spPr>
      </p:pic>
      <p:sp>
        <p:nvSpPr>
          <p:cNvPr id="5" name="Rectangle: Rounded Corners 4">
            <a:extLst>
              <a:ext uri="{FF2B5EF4-FFF2-40B4-BE49-F238E27FC236}">
                <a16:creationId xmlns:a16="http://schemas.microsoft.com/office/drawing/2014/main" id="{9FC0E3D2-9B7B-B720-8602-18A883552D49}"/>
              </a:ext>
            </a:extLst>
          </p:cNvPr>
          <p:cNvSpPr/>
          <p:nvPr/>
        </p:nvSpPr>
        <p:spPr>
          <a:xfrm>
            <a:off x="3352800" y="1769807"/>
            <a:ext cx="7708490" cy="89670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800" b="1" dirty="0">
                <a:cs typeface="B Nazanin" panose="00000400000000000000" pitchFamily="2" charset="-78"/>
              </a:rPr>
              <a:t>در این مدل هدف پیش بینی احتمال </a:t>
            </a:r>
            <a:r>
              <a:rPr lang="fa-IR" sz="2800" b="1">
                <a:cs typeface="B Nazanin" panose="00000400000000000000" pitchFamily="2" charset="-78"/>
              </a:rPr>
              <a:t>کلمه بعدی به شرط ورودی که کلمات جاری و قبلی می باشد.</a:t>
            </a:r>
            <a:endParaRPr lang="en-US" sz="2800" b="1" dirty="0">
              <a:cs typeface="B Nazanin" panose="00000400000000000000" pitchFamily="2" charset="-78"/>
            </a:endParaRPr>
          </a:p>
        </p:txBody>
      </p:sp>
    </p:spTree>
    <p:extLst>
      <p:ext uri="{BB962C8B-B14F-4D97-AF65-F5344CB8AC3E}">
        <p14:creationId xmlns:p14="http://schemas.microsoft.com/office/powerpoint/2010/main" val="591268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4462-5580-2F36-428D-D6A6063FC8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C81BFE-F598-6B32-1978-645D07B0968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481E82C-DE6C-232D-BCE4-048D9A934957}"/>
              </a:ext>
            </a:extLst>
          </p:cNvPr>
          <p:cNvPicPr>
            <a:picLocks noChangeAspect="1"/>
          </p:cNvPicPr>
          <p:nvPr/>
        </p:nvPicPr>
        <p:blipFill>
          <a:blip r:embed="rId2"/>
          <a:stretch>
            <a:fillRect/>
          </a:stretch>
        </p:blipFill>
        <p:spPr>
          <a:xfrm>
            <a:off x="0" y="35509"/>
            <a:ext cx="12192000" cy="6786982"/>
          </a:xfrm>
          <a:prstGeom prst="rect">
            <a:avLst/>
          </a:prstGeom>
        </p:spPr>
      </p:pic>
    </p:spTree>
    <p:extLst>
      <p:ext uri="{BB962C8B-B14F-4D97-AF65-F5344CB8AC3E}">
        <p14:creationId xmlns:p14="http://schemas.microsoft.com/office/powerpoint/2010/main" val="910335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t>دسته بندی الگوریتم های یادگیری ماشین</a:t>
            </a:r>
            <a:endParaRPr lang="en-US" dirty="0"/>
          </a:p>
        </p:txBody>
      </p:sp>
      <p:pic>
        <p:nvPicPr>
          <p:cNvPr id="4" name="Content Placeholder 3">
            <a:extLst>
              <a:ext uri="{FF2B5EF4-FFF2-40B4-BE49-F238E27FC236}">
                <a16:creationId xmlns:a16="http://schemas.microsoft.com/office/drawing/2014/main" id="{7079A001-CD50-4B4F-8B6F-57015AA79E90}"/>
              </a:ext>
            </a:extLst>
          </p:cNvPr>
          <p:cNvPicPr>
            <a:picLocks noGrp="1" noChangeAspect="1"/>
          </p:cNvPicPr>
          <p:nvPr>
            <p:ph idx="1"/>
          </p:nvPr>
        </p:nvPicPr>
        <p:blipFill>
          <a:blip r:embed="rId2"/>
          <a:stretch>
            <a:fillRect/>
          </a:stretch>
        </p:blipFill>
        <p:spPr>
          <a:xfrm>
            <a:off x="1512514" y="2290916"/>
            <a:ext cx="8949009" cy="3739258"/>
          </a:xfrm>
          <a:prstGeom prst="rect">
            <a:avLst/>
          </a:prstGeom>
        </p:spPr>
      </p:pic>
    </p:spTree>
    <p:extLst>
      <p:ext uri="{BB962C8B-B14F-4D97-AF65-F5344CB8AC3E}">
        <p14:creationId xmlns:p14="http://schemas.microsoft.com/office/powerpoint/2010/main" val="4224246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478C-C87C-4130-A23E-A3945B54E270}"/>
              </a:ext>
            </a:extLst>
          </p:cNvPr>
          <p:cNvSpPr>
            <a:spLocks noGrp="1"/>
          </p:cNvSpPr>
          <p:nvPr>
            <p:ph type="title"/>
          </p:nvPr>
        </p:nvSpPr>
        <p:spPr>
          <a:xfrm>
            <a:off x="685800" y="764373"/>
            <a:ext cx="10820400" cy="1293028"/>
          </a:xfrm>
        </p:spPr>
        <p:txBody>
          <a:bodyPr/>
          <a:lstStyle/>
          <a:p>
            <a:pPr algn="r" rtl="1"/>
            <a:r>
              <a:rPr kumimoji="0" lang="fa-IR" sz="40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 شبکه های عصبی بازگشتی </a:t>
            </a:r>
            <a:r>
              <a:rPr kumimoji="0" lang="fa-IR" sz="28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a:t>
            </a:r>
            <a:r>
              <a:rPr kumimoji="0" lang="en-US" sz="28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Recurrent Neural Networks</a:t>
            </a:r>
            <a:r>
              <a:rPr kumimoji="0" lang="fa-IR" sz="28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a:t>
            </a:r>
            <a:endParaRPr lang="en-US" dirty="0"/>
          </a:p>
        </p:txBody>
      </p:sp>
      <p:sp>
        <p:nvSpPr>
          <p:cNvPr id="3" name="Content Placeholder 2">
            <a:extLst>
              <a:ext uri="{FF2B5EF4-FFF2-40B4-BE49-F238E27FC236}">
                <a16:creationId xmlns:a16="http://schemas.microsoft.com/office/drawing/2014/main" id="{767F9F05-F1F0-4BBE-9D40-933E7606A987}"/>
              </a:ext>
            </a:extLst>
          </p:cNvPr>
          <p:cNvSpPr>
            <a:spLocks noGrp="1"/>
          </p:cNvSpPr>
          <p:nvPr>
            <p:ph idx="1"/>
          </p:nvPr>
        </p:nvSpPr>
        <p:spPr/>
        <p:txBody>
          <a:bodyPr>
            <a:normAutofit lnSpcReduction="10000"/>
          </a:bodyPr>
          <a:lstStyle/>
          <a:p>
            <a:pPr marL="0" indent="0" algn="ctr" rtl="1">
              <a:buNone/>
            </a:pPr>
            <a:r>
              <a:rPr lang="fa-IR" sz="4000" b="1" dirty="0">
                <a:solidFill>
                  <a:srgbClr val="FF0066"/>
                </a:solidFill>
                <a:cs typeface="B Titr" panose="00000700000000000000" pitchFamily="2" charset="-78"/>
              </a:rPr>
              <a:t>شبکه های عصبی بازگشتی</a:t>
            </a:r>
          </a:p>
          <a:p>
            <a:pPr marL="0" indent="0" algn="ctr" rtl="1">
              <a:buNone/>
            </a:pPr>
            <a:r>
              <a:rPr lang="fa-IR" sz="4000" b="1" dirty="0">
                <a:solidFill>
                  <a:srgbClr val="FF0066"/>
                </a:solidFill>
                <a:cs typeface="B Titr" panose="00000700000000000000" pitchFamily="2" charset="-78"/>
              </a:rPr>
              <a:t>در عمل</a:t>
            </a:r>
          </a:p>
          <a:p>
            <a:pPr marL="0" indent="0" algn="ctr" rtl="1">
              <a:buNone/>
            </a:pPr>
            <a:r>
              <a:rPr lang="fa-IR" sz="4000" b="1" dirty="0">
                <a:solidFill>
                  <a:srgbClr val="FF0066"/>
                </a:solidFill>
                <a:cs typeface="B Titr" panose="00000700000000000000" pitchFamily="2" charset="-78"/>
              </a:rPr>
              <a:t>قادر به یادآوری </a:t>
            </a:r>
          </a:p>
          <a:p>
            <a:pPr marL="0" indent="0" algn="ctr" rtl="1">
              <a:buNone/>
            </a:pPr>
            <a:r>
              <a:rPr lang="fa-IR" sz="4000" b="1" dirty="0">
                <a:solidFill>
                  <a:srgbClr val="FF0066"/>
                </a:solidFill>
                <a:cs typeface="B Titr" panose="00000700000000000000" pitchFamily="2" charset="-78"/>
              </a:rPr>
              <a:t>وابستگی های</a:t>
            </a:r>
          </a:p>
          <a:p>
            <a:pPr marL="0" indent="0" algn="ctr" rtl="1">
              <a:buNone/>
            </a:pPr>
            <a:r>
              <a:rPr lang="fa-IR" sz="4000" b="1" dirty="0">
                <a:solidFill>
                  <a:srgbClr val="FF0066"/>
                </a:solidFill>
                <a:cs typeface="B Titr" panose="00000700000000000000" pitchFamily="2" charset="-78"/>
              </a:rPr>
              <a:t>بلند مدت </a:t>
            </a:r>
          </a:p>
          <a:p>
            <a:pPr marL="0" indent="0" algn="ctr" rtl="1">
              <a:buNone/>
            </a:pPr>
            <a:r>
              <a:rPr lang="fa-IR" sz="4000" b="1" dirty="0">
                <a:solidFill>
                  <a:srgbClr val="FF0066"/>
                </a:solidFill>
                <a:cs typeface="B Titr" panose="00000700000000000000" pitchFamily="2" charset="-78"/>
              </a:rPr>
              <a:t>نیستند</a:t>
            </a:r>
            <a:endParaRPr lang="en-US" sz="4000" b="1" dirty="0">
              <a:solidFill>
                <a:srgbClr val="FF0066"/>
              </a:solidFill>
              <a:cs typeface="B Titr" panose="00000700000000000000" pitchFamily="2" charset="-78"/>
            </a:endParaRPr>
          </a:p>
        </p:txBody>
      </p:sp>
    </p:spTree>
    <p:extLst>
      <p:ext uri="{BB962C8B-B14F-4D97-AF65-F5344CB8AC3E}">
        <p14:creationId xmlns:p14="http://schemas.microsoft.com/office/powerpoint/2010/main" val="183198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D121A-7FCB-5138-A7F0-80C63D14B1FE}"/>
              </a:ext>
            </a:extLst>
          </p:cNvPr>
          <p:cNvSpPr>
            <a:spLocks noGrp="1"/>
          </p:cNvSpPr>
          <p:nvPr>
            <p:ph type="title"/>
          </p:nvPr>
        </p:nvSpPr>
        <p:spPr/>
        <p:txBody>
          <a:bodyPr/>
          <a:lstStyle/>
          <a:p>
            <a:r>
              <a:rPr lang="en-US" dirty="0"/>
              <a:t>Vanishing </a:t>
            </a:r>
            <a:r>
              <a:rPr lang="en-US" dirty="0" err="1"/>
              <a:t>gradiant</a:t>
            </a:r>
            <a:endParaRPr lang="en-US" dirty="0"/>
          </a:p>
        </p:txBody>
      </p:sp>
      <p:sp>
        <p:nvSpPr>
          <p:cNvPr id="3" name="Content Placeholder 2">
            <a:extLst>
              <a:ext uri="{FF2B5EF4-FFF2-40B4-BE49-F238E27FC236}">
                <a16:creationId xmlns:a16="http://schemas.microsoft.com/office/drawing/2014/main" id="{90CBE4F3-E8B2-2331-B526-71AEDCC2BBD7}"/>
              </a:ext>
            </a:extLst>
          </p:cNvPr>
          <p:cNvSpPr>
            <a:spLocks noGrp="1"/>
          </p:cNvSpPr>
          <p:nvPr>
            <p:ph idx="1"/>
          </p:nvPr>
        </p:nvSpPr>
        <p:spPr>
          <a:xfrm>
            <a:off x="68827" y="2057401"/>
            <a:ext cx="11437374" cy="4800599"/>
          </a:xfrm>
        </p:spPr>
        <p:txBody>
          <a:bodyPr>
            <a:normAutofit fontScale="92500" lnSpcReduction="10000"/>
          </a:bodyPr>
          <a:lstStyle/>
          <a:p>
            <a:pPr algn="r" rtl="1"/>
            <a:r>
              <a:rPr lang="fa-IR" dirty="0">
                <a:cs typeface="B Nazanin" panose="00000400000000000000" pitchFamily="2" charset="-78"/>
              </a:rPr>
              <a:t>در طول انتشار پس‌انداز، گرادیان‌ها با حرکت به سمت عقب از لایه خروجی به سمت لایه‌های قبلی در شبکه، ضرب می‌شوند. اگر توابع فعال‌سازی مورد استفاده در شبکه دارای مقادیر کمتر از 1 (و به ویژه مقادیر نزدیک به 0) باشند، این ضرب‌ها می‌توانند باعث شوند که گرادیان‌ها تا زمانی که به لایه‌های قبلی برسند بسیار کوچک شوند یا حتی کاملاً از بین بروند. زمانی اتفاق می افتد که مشتق شبکه در مرحله بازگشت به عقب برابر صفر می شود. </a:t>
            </a:r>
          </a:p>
          <a:p>
            <a:pPr algn="r" rtl="1"/>
            <a:r>
              <a:rPr lang="fa-IR" dirty="0">
                <a:cs typeface="B Nazanin" panose="00000400000000000000" pitchFamily="2" charset="-78"/>
              </a:rPr>
              <a:t>توابع فعال‌سازی خاص، مانند سیگموئید، بیشتر مستعد ایجاد گرادیان‌های محو می‌شوند.</a:t>
            </a:r>
          </a:p>
          <a:p>
            <a:pPr algn="r" rtl="1"/>
            <a:r>
              <a:rPr lang="fa-IR" dirty="0">
                <a:cs typeface="B Nazanin" panose="00000400000000000000" pitchFamily="2" charset="-78"/>
              </a:rPr>
              <a:t>مشتق ها آنقدر کوچک هستند که محو شدگی گرادیان بوجود خواهد آمد.</a:t>
            </a:r>
          </a:p>
          <a:p>
            <a:pPr algn="r" rtl="1"/>
            <a:r>
              <a:rPr lang="fa-IR" dirty="0">
                <a:cs typeface="B Nazanin" panose="00000400000000000000" pitchFamily="2" charset="-78"/>
              </a:rPr>
              <a:t>استفاده از توابع فعال‌سازی است که به مشتق با مقدار کوچک را نتیجه ندهد؛ برای مثال، تابع  </a:t>
            </a:r>
            <a:r>
              <a:rPr lang="en-US" dirty="0" err="1">
                <a:cs typeface="B Nazanin" panose="00000400000000000000" pitchFamily="2" charset="-78"/>
              </a:rPr>
              <a:t>ReLU</a:t>
            </a:r>
            <a:r>
              <a:rPr lang="en-US" dirty="0">
                <a:cs typeface="B Nazanin" panose="00000400000000000000" pitchFamily="2" charset="-78"/>
              </a:rPr>
              <a:t> </a:t>
            </a:r>
            <a:r>
              <a:rPr lang="fa-IR" dirty="0">
                <a:cs typeface="B Nazanin" panose="00000400000000000000" pitchFamily="2" charset="-78"/>
              </a:rPr>
              <a:t> جایگزین بسیار خوبی است.</a:t>
            </a:r>
          </a:p>
          <a:p>
            <a:pPr algn="r" rtl="1"/>
            <a:r>
              <a:rPr lang="en-US" dirty="0">
                <a:cs typeface="B Nazanin" panose="00000400000000000000" pitchFamily="2" charset="-78"/>
              </a:rPr>
              <a:t>Batch Normalization Layers</a:t>
            </a:r>
            <a:endParaRPr lang="fa-IR" dirty="0">
              <a:cs typeface="B Nazanin" panose="00000400000000000000" pitchFamily="2" charset="-78"/>
            </a:endParaRPr>
          </a:p>
          <a:p>
            <a:pPr algn="r" rtl="1"/>
            <a:r>
              <a:rPr lang="fa-IR" dirty="0">
                <a:cs typeface="B Nazanin" panose="00000400000000000000" pitchFamily="2" charset="-78"/>
              </a:rPr>
              <a:t>راه‌حل دوم استفاده از شبکه‌های باقیمانده (</a:t>
            </a:r>
            <a:r>
              <a:rPr lang="en-US" dirty="0">
                <a:cs typeface="B Nazanin" panose="00000400000000000000" pitchFamily="2" charset="-78"/>
              </a:rPr>
              <a:t>Residual networks) </a:t>
            </a:r>
            <a:r>
              <a:rPr lang="fa-IR" dirty="0">
                <a:cs typeface="B Nazanin" panose="00000400000000000000" pitchFamily="2" charset="-78"/>
              </a:rPr>
              <a:t>است. این شبکه‌ها مجموعه‌ای از اتصالات اضافی (</a:t>
            </a:r>
            <a:r>
              <a:rPr lang="en-US" dirty="0">
                <a:cs typeface="B Nazanin" panose="00000400000000000000" pitchFamily="2" charset="-78"/>
              </a:rPr>
              <a:t>Residual Connections) </a:t>
            </a:r>
            <a:r>
              <a:rPr lang="fa-IR" dirty="0">
                <a:cs typeface="B Nazanin" panose="00000400000000000000" pitchFamily="2" charset="-78"/>
              </a:rPr>
              <a:t>دارند که مستقیماً به لایه‌های اول وصل می‌شوند. </a:t>
            </a:r>
          </a:p>
          <a:p>
            <a:pPr algn="r" rtl="1"/>
            <a:r>
              <a:rPr lang="fa-IR" dirty="0">
                <a:cs typeface="B Nazanin" panose="00000400000000000000" pitchFamily="2" charset="-78"/>
              </a:rPr>
              <a:t>مقداردهی اولیه وزن ها</a:t>
            </a:r>
            <a:endParaRPr lang="en-US" dirty="0">
              <a:cs typeface="B Nazanin" panose="00000400000000000000" pitchFamily="2" charset="-78"/>
            </a:endParaRPr>
          </a:p>
          <a:p>
            <a:pPr algn="r" rtl="1"/>
            <a:r>
              <a:rPr lang="en-US" dirty="0">
                <a:cs typeface="B Nazanin" panose="00000400000000000000" pitchFamily="2" charset="-78"/>
              </a:rPr>
              <a:t>Weight Initialization: Initializing weights in a specific way, like using Xavier initialization or He initialization, can help ensure the gradients have a healthy starting range.</a:t>
            </a:r>
          </a:p>
          <a:p>
            <a:pPr algn="r" rtl="1"/>
            <a:r>
              <a:rPr lang="fa-IR" dirty="0">
                <a:cs typeface="B Nazanin" panose="00000400000000000000" pitchFamily="2" charset="-78"/>
              </a:rPr>
              <a:t>استفاده از معماری‌هایی مانند شبکه‌های حافظه طولانی کوتاه‌مدت </a:t>
            </a:r>
            <a:r>
              <a:rPr lang="en-US" dirty="0">
                <a:cs typeface="B Nazanin" panose="00000400000000000000" pitchFamily="2" charset="-78"/>
              </a:rPr>
              <a:t>LSTM</a:t>
            </a:r>
          </a:p>
        </p:txBody>
      </p:sp>
      <p:pic>
        <p:nvPicPr>
          <p:cNvPr id="1026" name="Picture 2" descr="Vanishing gradient problem">
            <a:extLst>
              <a:ext uri="{FF2B5EF4-FFF2-40B4-BE49-F238E27FC236}">
                <a16:creationId xmlns:a16="http://schemas.microsoft.com/office/drawing/2014/main" id="{5C86D965-1807-F207-62F0-7DEB630D99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185" t="22454" r="2574" b="25698"/>
          <a:stretch/>
        </p:blipFill>
        <p:spPr bwMode="auto">
          <a:xfrm>
            <a:off x="1" y="0"/>
            <a:ext cx="3760214" cy="205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213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478C-C87C-4130-A23E-A3945B54E270}"/>
              </a:ext>
            </a:extLst>
          </p:cNvPr>
          <p:cNvSpPr>
            <a:spLocks noGrp="1"/>
          </p:cNvSpPr>
          <p:nvPr>
            <p:ph type="title"/>
          </p:nvPr>
        </p:nvSpPr>
        <p:spPr>
          <a:xfrm>
            <a:off x="685800" y="764373"/>
            <a:ext cx="10820400" cy="1293028"/>
          </a:xfrm>
        </p:spPr>
        <p:txBody>
          <a:bodyPr/>
          <a:lstStyle/>
          <a:p>
            <a:pPr algn="r" rtl="1"/>
            <a:r>
              <a:rPr kumimoji="0" lang="fa-IR" sz="40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 شبکه های عصبی بازگشتی </a:t>
            </a:r>
            <a:r>
              <a:rPr kumimoji="0" lang="fa-IR" sz="28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a:t>
            </a:r>
            <a:r>
              <a:rPr kumimoji="0" lang="en-US" sz="2800" b="0" i="0" u="none" strike="noStrike" kern="1200" cap="all" spc="0" normalizeH="0" baseline="0" noProof="0" dirty="0">
                <a:ln>
                  <a:noFill/>
                </a:ln>
                <a:solidFill>
                  <a:prstClr val="white"/>
                </a:solidFill>
                <a:effectLst/>
                <a:uLnTx/>
                <a:uFillTx/>
                <a:latin typeface="Century Gothic" panose="020B0502020202020204"/>
                <a:ea typeface="+mj-ea"/>
                <a:cs typeface="B Titr" panose="00000700000000000000" pitchFamily="2" charset="-78"/>
              </a:rPr>
              <a:t>Recurrent Neural Networks</a:t>
            </a:r>
            <a:r>
              <a:rPr kumimoji="0" lang="fa-IR" sz="2800" b="0" i="0" u="none" strike="noStrike" kern="1200" cap="all" spc="0" normalizeH="0" baseline="0" noProof="0">
                <a:ln>
                  <a:noFill/>
                </a:ln>
                <a:solidFill>
                  <a:prstClr val="white"/>
                </a:solidFill>
                <a:effectLst/>
                <a:uLnTx/>
                <a:uFillTx/>
                <a:latin typeface="Century Gothic" panose="020B0502020202020204"/>
                <a:ea typeface="+mj-ea"/>
                <a:cs typeface="B Titr" panose="00000700000000000000" pitchFamily="2" charset="-78"/>
              </a:rPr>
              <a:t>)</a:t>
            </a:r>
            <a:endParaRPr lang="en-US" dirty="0"/>
          </a:p>
        </p:txBody>
      </p:sp>
      <p:sp>
        <p:nvSpPr>
          <p:cNvPr id="3" name="Content Placeholder 2">
            <a:extLst>
              <a:ext uri="{FF2B5EF4-FFF2-40B4-BE49-F238E27FC236}">
                <a16:creationId xmlns:a16="http://schemas.microsoft.com/office/drawing/2014/main" id="{767F9F05-F1F0-4BBE-9D40-933E7606A987}"/>
              </a:ext>
            </a:extLst>
          </p:cNvPr>
          <p:cNvSpPr>
            <a:spLocks noGrp="1"/>
          </p:cNvSpPr>
          <p:nvPr>
            <p:ph idx="1"/>
          </p:nvPr>
        </p:nvSpPr>
        <p:spPr/>
        <p:txBody>
          <a:bodyPr>
            <a:normAutofit/>
          </a:bodyPr>
          <a:lstStyle/>
          <a:p>
            <a:pPr algn="r" rtl="1"/>
            <a:r>
              <a:rPr lang="en-US" sz="2800" dirty="0">
                <a:cs typeface="B Titr" panose="00000700000000000000" pitchFamily="2" charset="-78"/>
              </a:rPr>
              <a:t>vanishing gradient</a:t>
            </a:r>
            <a:r>
              <a:rPr lang="fa-IR" sz="2800" dirty="0">
                <a:cs typeface="B Titr" panose="00000700000000000000" pitchFamily="2" charset="-78"/>
              </a:rPr>
              <a:t> یا محو گرادیان :</a:t>
            </a:r>
          </a:p>
          <a:p>
            <a:pPr lvl="1" algn="r" rtl="1"/>
            <a:r>
              <a:rPr lang="fa-IR" sz="2600" dirty="0">
                <a:cs typeface="B Titr" panose="00000700000000000000" pitchFamily="2" charset="-78"/>
              </a:rPr>
              <a:t>به سمت صفر میل کردن مشتقات در عملیات پس انتشار</a:t>
            </a:r>
            <a:endParaRPr lang="en-US" sz="2600" dirty="0">
              <a:cs typeface="B Titr" panose="00000700000000000000" pitchFamily="2" charset="-78"/>
            </a:endParaRPr>
          </a:p>
          <a:p>
            <a:pPr algn="r" rtl="1"/>
            <a:r>
              <a:rPr lang="fa-IR" sz="2800" dirty="0">
                <a:cs typeface="B Titr" panose="00000700000000000000" pitchFamily="2" charset="-78"/>
              </a:rPr>
              <a:t>برای مقابله با مشکل </a:t>
            </a:r>
            <a:r>
              <a:rPr lang="en-US" sz="2800" dirty="0">
                <a:cs typeface="B Titr" panose="00000700000000000000" pitchFamily="2" charset="-78"/>
              </a:rPr>
              <a:t> vanishing gradient </a:t>
            </a:r>
            <a:r>
              <a:rPr lang="fa-IR" sz="2800" dirty="0">
                <a:cs typeface="B Titr" panose="00000700000000000000" pitchFamily="2" charset="-78"/>
              </a:rPr>
              <a:t>یکی از موثرترین راه ها استفاده از مقداردهی اولیه مناسب وزن هاست که یکی از معروف ترین الگوریتم ها برای این منظورالگوریتم مقداردهی اولیه  </a:t>
            </a:r>
            <a:r>
              <a:rPr lang="en-US" sz="2800" dirty="0">
                <a:cs typeface="B Titr" panose="00000700000000000000" pitchFamily="2" charset="-78"/>
              </a:rPr>
              <a:t>Xavier </a:t>
            </a:r>
            <a:r>
              <a:rPr lang="fa-IR" sz="2800" dirty="0">
                <a:cs typeface="B Titr" panose="00000700000000000000" pitchFamily="2" charset="-78"/>
              </a:rPr>
              <a:t> است.</a:t>
            </a:r>
          </a:p>
          <a:p>
            <a:pPr algn="r" rtl="1"/>
            <a:r>
              <a:rPr lang="fa-IR" sz="2800" dirty="0">
                <a:cs typeface="B Titr" panose="00000700000000000000" pitchFamily="2" charset="-78"/>
              </a:rPr>
              <a:t>راه حل دیگری که بطور گسترده مورد استفاده قرار میگیرد استفاده از معماری </a:t>
            </a:r>
            <a:r>
              <a:rPr lang="en-US" sz="2800" dirty="0">
                <a:cs typeface="B Titr" panose="00000700000000000000" pitchFamily="2" charset="-78"/>
              </a:rPr>
              <a:t>LSTM </a:t>
            </a:r>
            <a:r>
              <a:rPr lang="fa-IR" sz="2800" dirty="0">
                <a:cs typeface="B Titr" panose="00000700000000000000" pitchFamily="2" charset="-78"/>
              </a:rPr>
              <a:t>است .</a:t>
            </a:r>
          </a:p>
          <a:p>
            <a:pPr algn="r" rtl="1"/>
            <a:r>
              <a:rPr lang="fa-IR" sz="2800" dirty="0">
                <a:cs typeface="B Titr" panose="00000700000000000000" pitchFamily="2" charset="-78"/>
              </a:rPr>
              <a:t> </a:t>
            </a:r>
            <a:r>
              <a:rPr lang="en-US" sz="2800" dirty="0">
                <a:cs typeface="B Titr" panose="00000700000000000000" pitchFamily="2" charset="-78"/>
              </a:rPr>
              <a:t>LSTM </a:t>
            </a:r>
            <a:r>
              <a:rPr lang="fa-IR" sz="2800" dirty="0">
                <a:cs typeface="B Titr" panose="00000700000000000000" pitchFamily="2" charset="-78"/>
              </a:rPr>
              <a:t> گونه دیگری از شبکه عصبی بازگشتی است که بطور ویژه بگونه ای طراحی شده است تا وابستگی های زمانی بلند مدت در دنباله ورودی را دریافت و حفظ کند.</a:t>
            </a:r>
            <a:endParaRPr lang="en-US" sz="2800" dirty="0">
              <a:cs typeface="B Titr" panose="00000700000000000000" pitchFamily="2" charset="-78"/>
            </a:endParaRPr>
          </a:p>
        </p:txBody>
      </p:sp>
    </p:spTree>
    <p:extLst>
      <p:ext uri="{BB962C8B-B14F-4D97-AF65-F5344CB8AC3E}">
        <p14:creationId xmlns:p14="http://schemas.microsoft.com/office/powerpoint/2010/main" val="710021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14682-CE7B-63E9-AED0-2C6258FC4CD4}"/>
              </a:ext>
            </a:extLst>
          </p:cNvPr>
          <p:cNvSpPr>
            <a:spLocks noGrp="1"/>
          </p:cNvSpPr>
          <p:nvPr>
            <p:ph type="title"/>
          </p:nvPr>
        </p:nvSpPr>
        <p:spPr>
          <a:xfrm>
            <a:off x="580103" y="764373"/>
            <a:ext cx="10926097" cy="1293028"/>
          </a:xfrm>
        </p:spPr>
        <p:txBody>
          <a:bodyPr>
            <a:normAutofit fontScale="90000"/>
          </a:bodyPr>
          <a:lstStyle/>
          <a:p>
            <a:pPr algn="l"/>
            <a:r>
              <a:rPr lang="en-US" dirty="0"/>
              <a:t>which deep learning model are inherently prone to vanishing gradient?</a:t>
            </a:r>
            <a:br>
              <a:rPr lang="en-US" dirty="0"/>
            </a:br>
            <a:endParaRPr lang="en-US" dirty="0"/>
          </a:p>
        </p:txBody>
      </p:sp>
      <p:sp>
        <p:nvSpPr>
          <p:cNvPr id="3" name="Content Placeholder 2">
            <a:extLst>
              <a:ext uri="{FF2B5EF4-FFF2-40B4-BE49-F238E27FC236}">
                <a16:creationId xmlns:a16="http://schemas.microsoft.com/office/drawing/2014/main" id="{B543F068-C9F2-7206-4F34-CD8EEB90D345}"/>
              </a:ext>
            </a:extLst>
          </p:cNvPr>
          <p:cNvSpPr>
            <a:spLocks noGrp="1"/>
          </p:cNvSpPr>
          <p:nvPr>
            <p:ph idx="1"/>
          </p:nvPr>
        </p:nvSpPr>
        <p:spPr>
          <a:xfrm>
            <a:off x="-147485" y="1533832"/>
            <a:ext cx="12919587" cy="5324168"/>
          </a:xfrm>
        </p:spPr>
        <p:txBody>
          <a:bodyPr>
            <a:normAutofit lnSpcReduction="10000"/>
          </a:bodyPr>
          <a:lstStyle/>
          <a:p>
            <a:pPr marL="0" indent="0">
              <a:buNone/>
            </a:pPr>
            <a:endParaRPr lang="en-US" sz="1000" b="1" dirty="0"/>
          </a:p>
          <a:p>
            <a:r>
              <a:rPr lang="en-US" sz="1000" b="1" dirty="0"/>
              <a:t>While all deep neural networks can be susceptible to vanishing gradients to some extent,  Recurrent Neural Networks (RNNs)  are particularly prone to this problem.</a:t>
            </a:r>
          </a:p>
          <a:p>
            <a:r>
              <a:rPr lang="en-US" sz="1000" b="1" dirty="0"/>
              <a:t>Here's why RNNs are more vulnerable:</a:t>
            </a:r>
          </a:p>
          <a:p>
            <a:r>
              <a:rPr lang="en-US" sz="1000" b="1" dirty="0"/>
              <a:t>Sequential Nature: RNNs deal with sequential data where information from previous steps influences the current output. This creates a long chain of dependencies that gradients need to flow through during backpropagation.</a:t>
            </a:r>
          </a:p>
          <a:p>
            <a:r>
              <a:rPr lang="en-US" sz="1000" b="1" dirty="0"/>
              <a:t>Backpropagation Through Time: Training RNNs involves backpropagating the error signal through the entire sequence, one step at a time. With each step, the gradients get multiplied by the derivatives of the activation functions.</a:t>
            </a:r>
          </a:p>
          <a:p>
            <a:r>
              <a:rPr lang="en-US" sz="1000" b="1" dirty="0"/>
              <a:t>Activation Functions: Activation functions with values less than 1, especially those close to 0, can significantly shrink the gradients during backpropagation. In RNNs, these multiplications happen across many time steps, amplifying the vanishing effect.</a:t>
            </a:r>
          </a:p>
          <a:p>
            <a:r>
              <a:rPr lang="en-US" sz="1000" b="1" dirty="0"/>
              <a:t>Impact on RNNs:</a:t>
            </a:r>
          </a:p>
          <a:p>
            <a:r>
              <a:rPr lang="en-US" sz="1000" b="1" dirty="0"/>
              <a:t>Vanishing gradients in RNNs can severely limit their ability to learn long-term dependencies within the sequence.  Since information from earlier time steps has weaker gradients, the network struggles to understand how they influence later elements. This becomes a hurdle in tasks like:</a:t>
            </a:r>
          </a:p>
          <a:p>
            <a:r>
              <a:rPr lang="en-US" sz="1000" b="1" dirty="0"/>
              <a:t>Language translation: Understanding the context of a sentence heavily relies on words from earlier parts.</a:t>
            </a:r>
          </a:p>
          <a:p>
            <a:r>
              <a:rPr lang="en-US" sz="1000" b="1" dirty="0"/>
              <a:t>Speech recognition: Recognizing a word depends on the sounds that came before it.</a:t>
            </a:r>
          </a:p>
          <a:p>
            <a:r>
              <a:rPr lang="en-US" sz="1000" b="1" dirty="0"/>
              <a:t>Time series forecasting: Predicting future values in a sequence requires considering historical data points.</a:t>
            </a:r>
          </a:p>
          <a:p>
            <a:r>
              <a:rPr lang="en-US" sz="1000" b="1" dirty="0"/>
              <a:t>Mitigating Vanishing Gradients in RNNs:</a:t>
            </a:r>
          </a:p>
          <a:p>
            <a:r>
              <a:rPr lang="en-US" sz="1000" b="1" dirty="0"/>
              <a:t>Several techniques can help address vanishing gradients in RNNs:</a:t>
            </a:r>
          </a:p>
          <a:p>
            <a:r>
              <a:rPr lang="en-US" sz="1000" b="1" dirty="0"/>
              <a:t>Activation Functions: Using activations like </a:t>
            </a:r>
            <a:r>
              <a:rPr lang="en-US" sz="1000" b="1" dirty="0" err="1"/>
              <a:t>ReLU</a:t>
            </a:r>
            <a:r>
              <a:rPr lang="en-US" sz="1000" b="1" dirty="0"/>
              <a:t> (Rectified Linear Unit) that avoid values close to 0.</a:t>
            </a:r>
          </a:p>
          <a:p>
            <a:r>
              <a:rPr lang="en-US" sz="1000" b="1" dirty="0"/>
              <a:t>Weight Initialization: Initializing weights in a specific way (e.g., Xavier or He initialization) helps gradients start in a healthy range.</a:t>
            </a:r>
          </a:p>
          <a:p>
            <a:r>
              <a:rPr lang="en-US" sz="1000" b="1" dirty="0"/>
              <a:t>Long Short-Term Memory (LSTM) Networks: LSTMs have built-in mechanisms to control the flow of information and mitigate vanishing gradients.</a:t>
            </a:r>
          </a:p>
          <a:p>
            <a:r>
              <a:rPr lang="en-US" sz="1000" b="1" dirty="0"/>
              <a:t>Gated Recurrent Units (GRUs): Similar to LSTMs, GRUs offer another architecture specifically designed to address vanishing gradients.</a:t>
            </a:r>
          </a:p>
          <a:p>
            <a:r>
              <a:rPr lang="en-US" sz="1000" b="1" dirty="0"/>
              <a:t>Conclusion:</a:t>
            </a:r>
          </a:p>
          <a:p>
            <a:r>
              <a:rPr lang="en-US" sz="1000" b="1" dirty="0"/>
              <a:t>While other deep learning models can experience vanishing gradients, the inherent sequential nature of RNNs makes them particularly susceptible. By understanding this relationship and using appropriate techniques, you can train RNNs more effectively to leverage long-term dependencies within your sequential data.</a:t>
            </a:r>
          </a:p>
        </p:txBody>
      </p:sp>
    </p:spTree>
    <p:extLst>
      <p:ext uri="{BB962C8B-B14F-4D97-AF65-F5344CB8AC3E}">
        <p14:creationId xmlns:p14="http://schemas.microsoft.com/office/powerpoint/2010/main" val="893138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6B03-5441-4A4B-BB37-0BE1B304BEBD}"/>
              </a:ext>
            </a:extLst>
          </p:cNvPr>
          <p:cNvSpPr>
            <a:spLocks noGrp="1"/>
          </p:cNvSpPr>
          <p:nvPr>
            <p:ph type="title"/>
          </p:nvPr>
        </p:nvSpPr>
        <p:spPr/>
        <p:txBody>
          <a:bodyPr/>
          <a:lstStyle/>
          <a:p>
            <a:pPr rtl="1"/>
            <a:r>
              <a:rPr lang="fa-IR" dirty="0"/>
              <a:t>مقدمه ای بر </a:t>
            </a:r>
            <a:r>
              <a:rPr lang="en-US" dirty="0"/>
              <a:t>LSTM</a:t>
            </a:r>
          </a:p>
        </p:txBody>
      </p:sp>
      <p:sp>
        <p:nvSpPr>
          <p:cNvPr id="3" name="Content Placeholder 2">
            <a:extLst>
              <a:ext uri="{FF2B5EF4-FFF2-40B4-BE49-F238E27FC236}">
                <a16:creationId xmlns:a16="http://schemas.microsoft.com/office/drawing/2014/main" id="{CC44D0A7-BF0F-4206-8F41-2E49CCDE61C9}"/>
              </a:ext>
            </a:extLst>
          </p:cNvPr>
          <p:cNvSpPr>
            <a:spLocks noGrp="1"/>
          </p:cNvSpPr>
          <p:nvPr>
            <p:ph idx="1"/>
          </p:nvPr>
        </p:nvSpPr>
        <p:spPr>
          <a:xfrm>
            <a:off x="291402" y="1879042"/>
            <a:ext cx="11214798" cy="4602145"/>
          </a:xfrm>
        </p:spPr>
        <p:txBody>
          <a:bodyPr>
            <a:normAutofit/>
          </a:bodyPr>
          <a:lstStyle/>
          <a:p>
            <a:r>
              <a:rPr lang="en-US" sz="4000" b="1" dirty="0">
                <a:solidFill>
                  <a:srgbClr val="00B0F0"/>
                </a:solidFill>
              </a:rPr>
              <a:t>Long timesteps: </a:t>
            </a:r>
            <a:r>
              <a:rPr lang="en-US" sz="2800" b="0" i="0" dirty="0">
                <a:solidFill>
                  <a:schemeClr val="tx1">
                    <a:lumMod val="95000"/>
                  </a:schemeClr>
                </a:solidFill>
                <a:effectLst/>
                <a:latin typeface="arial" panose="020B0604020202020204" pitchFamily="34" charset="0"/>
              </a:rPr>
              <a:t>it means how many past data you consider to predict future value</a:t>
            </a:r>
            <a:endParaRPr lang="en-US" sz="2800" dirty="0">
              <a:solidFill>
                <a:schemeClr val="tx1">
                  <a:lumMod val="95000"/>
                </a:schemeClr>
              </a:solidFill>
            </a:endParaRPr>
          </a:p>
          <a:p>
            <a:r>
              <a:rPr lang="en-US" sz="3600" b="1" dirty="0">
                <a:solidFill>
                  <a:srgbClr val="00B0F0"/>
                </a:solidFill>
              </a:rPr>
              <a:t>gating mechanism </a:t>
            </a:r>
            <a:r>
              <a:rPr lang="en-US" sz="3600" b="1" dirty="0"/>
              <a:t>: </a:t>
            </a:r>
            <a:r>
              <a:rPr lang="en-US" sz="2800" dirty="0"/>
              <a:t>LSTM use a gating mechanism that controls the memorizing process</a:t>
            </a:r>
          </a:p>
          <a:p>
            <a:pPr lvl="1"/>
            <a:r>
              <a:rPr lang="en-US" sz="2800" dirty="0"/>
              <a:t>Input gate : </a:t>
            </a:r>
            <a:r>
              <a:rPr lang="en-US" sz="2400" b="0" i="0" dirty="0">
                <a:solidFill>
                  <a:srgbClr val="E8E8E8"/>
                </a:solidFill>
                <a:effectLst/>
                <a:highlight>
                  <a:srgbClr val="1F1F1F"/>
                </a:highlight>
                <a:latin typeface="Google Sans"/>
              </a:rPr>
              <a:t> The input gate controls new information to flow into the cell state.</a:t>
            </a:r>
            <a:endParaRPr lang="en-US" sz="2800" dirty="0"/>
          </a:p>
          <a:p>
            <a:pPr lvl="1"/>
            <a:r>
              <a:rPr lang="en-US" sz="2800" dirty="0"/>
              <a:t>Forget gate : T</a:t>
            </a:r>
            <a:r>
              <a:rPr lang="en-US" sz="2400" b="0" i="0" dirty="0">
                <a:solidFill>
                  <a:srgbClr val="E8E8E8"/>
                </a:solidFill>
                <a:effectLst/>
                <a:highlight>
                  <a:srgbClr val="1F1F1F"/>
                </a:highlight>
                <a:latin typeface="Google Sans"/>
              </a:rPr>
              <a:t>he forget gate removes previous unimportant information from the cell state.</a:t>
            </a:r>
            <a:endParaRPr lang="en-US" sz="2800" dirty="0"/>
          </a:p>
          <a:p>
            <a:pPr lvl="1"/>
            <a:r>
              <a:rPr lang="en-US" sz="2800" dirty="0"/>
              <a:t>Output gate : </a:t>
            </a:r>
            <a:r>
              <a:rPr lang="en-US" sz="2400" dirty="0">
                <a:solidFill>
                  <a:srgbClr val="E8E8E8"/>
                </a:solidFill>
                <a:highlight>
                  <a:srgbClr val="1F1F1F"/>
                </a:highlight>
                <a:latin typeface="Google Sans"/>
              </a:rPr>
              <a:t>The output gate regulates extracted information from the cell state and then decides the next hidden state.</a:t>
            </a:r>
          </a:p>
          <a:p>
            <a:endParaRPr lang="en-US" sz="2800" dirty="0"/>
          </a:p>
        </p:txBody>
      </p:sp>
    </p:spTree>
    <p:extLst>
      <p:ext uri="{BB962C8B-B14F-4D97-AF65-F5344CB8AC3E}">
        <p14:creationId xmlns:p14="http://schemas.microsoft.com/office/powerpoint/2010/main" val="2362776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800F-86ED-9772-6270-2D77D6025722}"/>
              </a:ext>
            </a:extLst>
          </p:cNvPr>
          <p:cNvSpPr>
            <a:spLocks noGrp="1"/>
          </p:cNvSpPr>
          <p:nvPr>
            <p:ph type="title"/>
          </p:nvPr>
        </p:nvSpPr>
        <p:spPr/>
        <p:txBody>
          <a:bodyPr/>
          <a:lstStyle/>
          <a:p>
            <a:pPr rtl="1"/>
            <a:r>
              <a:rPr lang="fa-IR" dirty="0">
                <a:cs typeface="B Titr" panose="00000700000000000000" pitchFamily="2" charset="-78"/>
              </a:rPr>
              <a:t>انواع </a:t>
            </a:r>
            <a:r>
              <a:rPr lang="en-US" dirty="0">
                <a:cs typeface="B Titr" panose="00000700000000000000" pitchFamily="2" charset="-78"/>
              </a:rPr>
              <a:t> LSTM </a:t>
            </a:r>
          </a:p>
        </p:txBody>
      </p:sp>
      <p:sp>
        <p:nvSpPr>
          <p:cNvPr id="3" name="Content Placeholder 2">
            <a:extLst>
              <a:ext uri="{FF2B5EF4-FFF2-40B4-BE49-F238E27FC236}">
                <a16:creationId xmlns:a16="http://schemas.microsoft.com/office/drawing/2014/main" id="{0F20F535-BBBD-6788-CA35-163E7E9F271A}"/>
              </a:ext>
            </a:extLst>
          </p:cNvPr>
          <p:cNvSpPr>
            <a:spLocks noGrp="1"/>
          </p:cNvSpPr>
          <p:nvPr>
            <p:ph idx="1"/>
          </p:nvPr>
        </p:nvSpPr>
        <p:spPr/>
        <p:txBody>
          <a:bodyPr>
            <a:normAutofit/>
          </a:bodyPr>
          <a:lstStyle/>
          <a:p>
            <a:pPr algn="r" rtl="1"/>
            <a:r>
              <a:rPr lang="fa-IR" sz="4000" dirty="0">
                <a:cs typeface="B Titr" panose="00000700000000000000" pitchFamily="2" charset="-78"/>
              </a:rPr>
              <a:t>مدل های مختلفی از </a:t>
            </a:r>
            <a:r>
              <a:rPr lang="en-US" sz="4000" dirty="0">
                <a:cs typeface="B Titr" panose="00000700000000000000" pitchFamily="2" charset="-78"/>
              </a:rPr>
              <a:t>LSTM </a:t>
            </a:r>
            <a:r>
              <a:rPr lang="fa-IR" sz="4000" dirty="0">
                <a:cs typeface="B Titr" panose="00000700000000000000" pitchFamily="2" charset="-78"/>
              </a:rPr>
              <a:t> وجود دارد</a:t>
            </a:r>
            <a:endParaRPr lang="en-US" sz="4000" dirty="0">
              <a:cs typeface="B Titr" panose="00000700000000000000" pitchFamily="2" charset="-78"/>
            </a:endParaRPr>
          </a:p>
          <a:p>
            <a:pPr algn="l" fontAlgn="base"/>
            <a:r>
              <a:rPr lang="en-US" sz="3200" b="1" i="0" dirty="0">
                <a:solidFill>
                  <a:srgbClr val="FFFFFF"/>
                </a:solidFill>
                <a:effectLst/>
                <a:highlight>
                  <a:srgbClr val="131417"/>
                </a:highlight>
                <a:latin typeface="Nunito" panose="020F0502020204030204" pitchFamily="2" charset="0"/>
              </a:rPr>
              <a:t>LSTM</a:t>
            </a:r>
          </a:p>
          <a:p>
            <a:pPr algn="l" fontAlgn="base"/>
            <a:r>
              <a:rPr lang="en-US" sz="3200" b="1" i="0" dirty="0">
                <a:solidFill>
                  <a:srgbClr val="FFFFFF"/>
                </a:solidFill>
                <a:effectLst/>
                <a:highlight>
                  <a:srgbClr val="131417"/>
                </a:highlight>
                <a:latin typeface="Nunito" panose="020F0502020204030204" pitchFamily="2" charset="0"/>
              </a:rPr>
              <a:t>DLSTM</a:t>
            </a:r>
          </a:p>
          <a:p>
            <a:pPr algn="l" fontAlgn="base"/>
            <a:r>
              <a:rPr lang="en-US" sz="3200" b="1" i="0" dirty="0">
                <a:solidFill>
                  <a:srgbClr val="FFFFFF"/>
                </a:solidFill>
                <a:effectLst/>
                <a:highlight>
                  <a:srgbClr val="131417"/>
                </a:highlight>
                <a:latin typeface="Nunito" panose="020F0502020204030204" pitchFamily="2" charset="0"/>
              </a:rPr>
              <a:t>LSTMP</a:t>
            </a:r>
          </a:p>
          <a:p>
            <a:pPr algn="l" fontAlgn="base"/>
            <a:r>
              <a:rPr lang="en-US" sz="3200" b="1" i="0" dirty="0">
                <a:solidFill>
                  <a:srgbClr val="FFFFFF"/>
                </a:solidFill>
                <a:effectLst/>
                <a:highlight>
                  <a:srgbClr val="131417"/>
                </a:highlight>
                <a:latin typeface="Nunito" panose="020F0502020204030204" pitchFamily="2" charset="0"/>
              </a:rPr>
              <a:t>DLSTMP</a:t>
            </a:r>
            <a:endParaRPr lang="en-US" sz="3200" b="0" i="0" dirty="0">
              <a:solidFill>
                <a:srgbClr val="FFFFFF"/>
              </a:solidFill>
              <a:effectLst/>
              <a:highlight>
                <a:srgbClr val="131417"/>
              </a:highlight>
              <a:latin typeface="Nunito" panose="020F0502020204030204" pitchFamily="2" charset="0"/>
            </a:endParaRPr>
          </a:p>
          <a:p>
            <a:br>
              <a:rPr lang="en-US" sz="3200" b="0" i="0" dirty="0">
                <a:solidFill>
                  <a:srgbClr val="FFFFFF"/>
                </a:solidFill>
                <a:effectLst/>
                <a:highlight>
                  <a:srgbClr val="131417"/>
                </a:highlight>
                <a:latin typeface="Nunito" panose="020F0502020204030204" pitchFamily="2" charset="0"/>
              </a:rPr>
            </a:br>
            <a:endParaRPr lang="en-US" sz="4000" dirty="0">
              <a:cs typeface="B Titr" panose="00000700000000000000" pitchFamily="2" charset="-78"/>
            </a:endParaRPr>
          </a:p>
        </p:txBody>
      </p:sp>
    </p:spTree>
    <p:extLst>
      <p:ext uri="{BB962C8B-B14F-4D97-AF65-F5344CB8AC3E}">
        <p14:creationId xmlns:p14="http://schemas.microsoft.com/office/powerpoint/2010/main" val="1007739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r>
              <a:rPr lang="en-US" dirty="0">
                <a:cs typeface="B Titr" panose="00000700000000000000" pitchFamily="2" charset="-78"/>
              </a:rPr>
              <a:t>LSTM</a:t>
            </a:r>
          </a:p>
        </p:txBody>
      </p:sp>
      <p:pic>
        <p:nvPicPr>
          <p:cNvPr id="2050" name="Picture 2">
            <a:extLst>
              <a:ext uri="{FF2B5EF4-FFF2-40B4-BE49-F238E27FC236}">
                <a16:creationId xmlns:a16="http://schemas.microsoft.com/office/drawing/2014/main" id="{CC130567-2DA0-4FF2-85B8-FF60AA6CF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2586038"/>
            <a:ext cx="904875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280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r>
              <a:rPr lang="en-US" dirty="0">
                <a:cs typeface="B Titr" panose="00000700000000000000" pitchFamily="2" charset="-78"/>
              </a:rPr>
              <a:t>LSTM</a:t>
            </a:r>
          </a:p>
        </p:txBody>
      </p:sp>
      <p:sp>
        <p:nvSpPr>
          <p:cNvPr id="5" name="TextBox 4">
            <a:extLst>
              <a:ext uri="{FF2B5EF4-FFF2-40B4-BE49-F238E27FC236}">
                <a16:creationId xmlns:a16="http://schemas.microsoft.com/office/drawing/2014/main" id="{AAB59DA3-1AD5-404E-9164-002022B4C6E7}"/>
              </a:ext>
            </a:extLst>
          </p:cNvPr>
          <p:cNvSpPr txBox="1"/>
          <p:nvPr/>
        </p:nvSpPr>
        <p:spPr>
          <a:xfrm>
            <a:off x="685800" y="1923316"/>
            <a:ext cx="2651289" cy="2585323"/>
          </a:xfrm>
          <a:prstGeom prst="rect">
            <a:avLst/>
          </a:prstGeom>
          <a:noFill/>
        </p:spPr>
        <p:txBody>
          <a:bodyPr wrap="square">
            <a:spAutoFit/>
          </a:bodyPr>
          <a:lstStyle/>
          <a:p>
            <a:r>
              <a:rPr lang="en-US" dirty="0"/>
              <a:t>Gates are a way to optionally let information through. They are composed out of a sigmoid neural net layer and a pointwise multiplication operation.</a:t>
            </a:r>
          </a:p>
        </p:txBody>
      </p:sp>
      <p:pic>
        <p:nvPicPr>
          <p:cNvPr id="4" name="Picture 3">
            <a:extLst>
              <a:ext uri="{FF2B5EF4-FFF2-40B4-BE49-F238E27FC236}">
                <a16:creationId xmlns:a16="http://schemas.microsoft.com/office/drawing/2014/main" id="{9CBCA836-5C2C-4814-AE1B-3A5CB46E2F4E}"/>
              </a:ext>
            </a:extLst>
          </p:cNvPr>
          <p:cNvPicPr>
            <a:picLocks noChangeAspect="1"/>
          </p:cNvPicPr>
          <p:nvPr/>
        </p:nvPicPr>
        <p:blipFill>
          <a:blip r:embed="rId2"/>
          <a:stretch>
            <a:fillRect/>
          </a:stretch>
        </p:blipFill>
        <p:spPr>
          <a:xfrm>
            <a:off x="9066327" y="2057401"/>
            <a:ext cx="1885950" cy="2305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82B904B2-3596-45B4-B820-27A9D11F9D40}"/>
              </a:ext>
            </a:extLst>
          </p:cNvPr>
          <p:cNvSpPr txBox="1"/>
          <p:nvPr/>
        </p:nvSpPr>
        <p:spPr>
          <a:xfrm>
            <a:off x="3619766" y="1923316"/>
            <a:ext cx="4892638" cy="2862322"/>
          </a:xfrm>
          <a:prstGeom prst="rect">
            <a:avLst/>
          </a:prstGeom>
          <a:noFill/>
        </p:spPr>
        <p:txBody>
          <a:bodyPr wrap="square">
            <a:spAutoFit/>
          </a:bodyPr>
          <a:lstStyle/>
          <a:p>
            <a:r>
              <a:rPr lang="en-US" dirty="0"/>
              <a:t>The sigmoid layer outputs numbers between zero and one, describing how much of each component should be let through. </a:t>
            </a:r>
          </a:p>
          <a:p>
            <a:r>
              <a:rPr lang="en-US" dirty="0"/>
              <a:t>A value of zero means “let nothing through,” while a value of one means “let everything through!”</a:t>
            </a:r>
          </a:p>
          <a:p>
            <a:endParaRPr lang="en-US" dirty="0"/>
          </a:p>
          <a:p>
            <a:r>
              <a:rPr lang="en-US" dirty="0"/>
              <a:t>An LSTM has three of these gates, to protect and control the cell state.</a:t>
            </a:r>
          </a:p>
        </p:txBody>
      </p:sp>
    </p:spTree>
    <p:extLst>
      <p:ext uri="{BB962C8B-B14F-4D97-AF65-F5344CB8AC3E}">
        <p14:creationId xmlns:p14="http://schemas.microsoft.com/office/powerpoint/2010/main" val="604111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r>
              <a:rPr lang="en-US" dirty="0">
                <a:cs typeface="B Titr" panose="00000700000000000000" pitchFamily="2" charset="-78"/>
              </a:rPr>
              <a:t>LSTM</a:t>
            </a:r>
          </a:p>
        </p:txBody>
      </p:sp>
      <p:pic>
        <p:nvPicPr>
          <p:cNvPr id="1026" name="Picture 2" descr="lstm cell">
            <a:extLst>
              <a:ext uri="{FF2B5EF4-FFF2-40B4-BE49-F238E27FC236}">
                <a16:creationId xmlns:a16="http://schemas.microsoft.com/office/drawing/2014/main" id="{15EC2510-94BE-4B89-BA69-471E5EBB0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467" y="1455494"/>
            <a:ext cx="6877050" cy="3762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0D34EC-D2D9-58B0-CC58-31CA4319D51B}"/>
              </a:ext>
            </a:extLst>
          </p:cNvPr>
          <p:cNvSpPr txBox="1"/>
          <p:nvPr/>
        </p:nvSpPr>
        <p:spPr>
          <a:xfrm>
            <a:off x="315577" y="2057401"/>
            <a:ext cx="2320413" cy="1938992"/>
          </a:xfrm>
          <a:prstGeom prst="rect">
            <a:avLst/>
          </a:prstGeom>
          <a:noFill/>
        </p:spPr>
        <p:txBody>
          <a:bodyPr wrap="square">
            <a:spAutoFit/>
          </a:bodyPr>
          <a:lstStyle/>
          <a:p>
            <a:pPr marL="0" marR="0" lvl="0" indent="0" algn="just" defTabSz="457200" rtl="1" eaLnBrk="1" fontAlgn="auto" latinLnBrk="0" hangingPunct="1">
              <a:lnSpc>
                <a:spcPct val="100000"/>
              </a:lnSpc>
              <a:spcBef>
                <a:spcPts val="0"/>
              </a:spcBef>
              <a:spcAft>
                <a:spcPts val="0"/>
              </a:spcAft>
              <a:buClrTx/>
              <a:buSzTx/>
              <a:buFontTx/>
              <a:buNone/>
              <a:tabLst/>
              <a:defRPr/>
            </a:pPr>
            <a:r>
              <a:rPr kumimoji="0" lang="fa-IR" sz="2400" b="0" i="0" u="none" strike="noStrike" kern="1200" cap="none" spc="0" normalizeH="0" baseline="0" noProof="0" dirty="0">
                <a:ln>
                  <a:noFill/>
                </a:ln>
                <a:solidFill>
                  <a:prstClr val="white"/>
                </a:solidFill>
                <a:effectLst/>
                <a:uLnTx/>
                <a:uFillTx/>
                <a:latin typeface="Century Gothic" panose="020B0502020202020204"/>
                <a:cs typeface="B Titr" panose="00000700000000000000" pitchFamily="2" charset="-78"/>
              </a:rPr>
              <a:t>ما فقط زمانی مقادیر جدید را به حالت وارد می کنیم که چیز قدیمی تر را فراموش کنیم.</a:t>
            </a:r>
            <a:endParaRPr kumimoji="0" lang="en-US" sz="2400" b="0" i="0" u="none" strike="noStrike" kern="1200" cap="none" spc="0" normalizeH="0" baseline="0" noProof="0" dirty="0">
              <a:ln>
                <a:noFill/>
              </a:ln>
              <a:solidFill>
                <a:prstClr val="white"/>
              </a:solidFill>
              <a:effectLst/>
              <a:uLnTx/>
              <a:uFillTx/>
              <a:latin typeface="Century Gothic" panose="020B0502020202020204"/>
              <a:cs typeface="B Titr" panose="00000700000000000000" pitchFamily="2" charset="-78"/>
            </a:endParaRPr>
          </a:p>
        </p:txBody>
      </p:sp>
    </p:spTree>
    <p:extLst>
      <p:ext uri="{BB962C8B-B14F-4D97-AF65-F5344CB8AC3E}">
        <p14:creationId xmlns:p14="http://schemas.microsoft.com/office/powerpoint/2010/main" val="540225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pPr algn="l"/>
            <a:r>
              <a:rPr lang="en-US" dirty="0">
                <a:cs typeface="B Titr" panose="00000700000000000000" pitchFamily="2" charset="-78"/>
              </a:rPr>
              <a:t>LSTM : forget gate</a:t>
            </a:r>
          </a:p>
        </p:txBody>
      </p:sp>
      <p:pic>
        <p:nvPicPr>
          <p:cNvPr id="2050" name="Picture 2" descr="forget gate">
            <a:extLst>
              <a:ext uri="{FF2B5EF4-FFF2-40B4-BE49-F238E27FC236}">
                <a16:creationId xmlns:a16="http://schemas.microsoft.com/office/drawing/2014/main" id="{E2A41B05-432B-4E9B-9B94-CF26E53B2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185" y="2328765"/>
            <a:ext cx="7229475" cy="404812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0FAC5B41-EF40-5C3A-96BE-56085EAF7B94}"/>
              </a:ext>
            </a:extLst>
          </p:cNvPr>
          <p:cNvSpPr/>
          <p:nvPr/>
        </p:nvSpPr>
        <p:spPr>
          <a:xfrm>
            <a:off x="766916" y="2740742"/>
            <a:ext cx="3952567" cy="2947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dirty="0"/>
              <a:t>گیت فراموشی (</a:t>
            </a:r>
            <a:r>
              <a:rPr lang="en-US" dirty="0"/>
              <a:t>forgot</a:t>
            </a:r>
            <a:r>
              <a:rPr lang="fa-IR" dirty="0"/>
              <a:t>) تصمیم می گیرد که به کدام اطلاعات باید توجه (</a:t>
            </a:r>
            <a:r>
              <a:rPr lang="en-US" dirty="0"/>
              <a:t>attention</a:t>
            </a:r>
            <a:r>
              <a:rPr lang="fa-IR" dirty="0"/>
              <a:t>) شود. تابع سیگموئید با تولید عددی بین 0 و 1 تصمیم می گیرد که چه میزان از داده قدیمی لازم است.</a:t>
            </a:r>
            <a:endParaRPr lang="en-US" dirty="0"/>
          </a:p>
        </p:txBody>
      </p:sp>
    </p:spTree>
    <p:extLst>
      <p:ext uri="{BB962C8B-B14F-4D97-AF65-F5344CB8AC3E}">
        <p14:creationId xmlns:p14="http://schemas.microsoft.com/office/powerpoint/2010/main" val="323465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ED14E-711E-F428-907B-1F0199018590}"/>
              </a:ext>
            </a:extLst>
          </p:cNvPr>
          <p:cNvSpPr>
            <a:spLocks noGrp="1"/>
          </p:cNvSpPr>
          <p:nvPr>
            <p:ph type="title"/>
          </p:nvPr>
        </p:nvSpPr>
        <p:spPr/>
        <p:txBody>
          <a:bodyPr/>
          <a:lstStyle/>
          <a:p>
            <a:r>
              <a:rPr lang="fa-IR" dirty="0"/>
              <a:t>پای ترچ</a:t>
            </a:r>
            <a:endParaRPr lang="en-US" dirty="0"/>
          </a:p>
        </p:txBody>
      </p:sp>
      <p:sp>
        <p:nvSpPr>
          <p:cNvPr id="3" name="Content Placeholder 2">
            <a:extLst>
              <a:ext uri="{FF2B5EF4-FFF2-40B4-BE49-F238E27FC236}">
                <a16:creationId xmlns:a16="http://schemas.microsoft.com/office/drawing/2014/main" id="{79F09629-F405-62EB-3891-9D76C071AF38}"/>
              </a:ext>
            </a:extLst>
          </p:cNvPr>
          <p:cNvSpPr>
            <a:spLocks noGrp="1"/>
          </p:cNvSpPr>
          <p:nvPr>
            <p:ph idx="1"/>
          </p:nvPr>
        </p:nvSpPr>
        <p:spPr/>
        <p:txBody>
          <a:bodyPr>
            <a:normAutofit/>
          </a:bodyPr>
          <a:lstStyle/>
          <a:p>
            <a:r>
              <a:rPr lang="en-US" sz="4000" dirty="0" err="1"/>
              <a:t>PyTorch</a:t>
            </a:r>
            <a:r>
              <a:rPr lang="en-US" sz="4000" dirty="0"/>
              <a:t> is the </a:t>
            </a:r>
            <a:r>
              <a:rPr lang="en-US" sz="4000" dirty="0" err="1"/>
              <a:t>autograd</a:t>
            </a:r>
            <a:r>
              <a:rPr lang="en-US" sz="4000" dirty="0"/>
              <a:t> package, which provides automatic derivative calculations for all operations on tensors.</a:t>
            </a:r>
          </a:p>
        </p:txBody>
      </p:sp>
    </p:spTree>
    <p:extLst>
      <p:ext uri="{BB962C8B-B14F-4D97-AF65-F5344CB8AC3E}">
        <p14:creationId xmlns:p14="http://schemas.microsoft.com/office/powerpoint/2010/main" val="1316766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pPr algn="l"/>
            <a:r>
              <a:rPr lang="en-US" dirty="0">
                <a:cs typeface="B Titr" panose="00000700000000000000" pitchFamily="2" charset="-78"/>
              </a:rPr>
              <a:t>LSTM : input gate</a:t>
            </a:r>
          </a:p>
        </p:txBody>
      </p:sp>
      <p:pic>
        <p:nvPicPr>
          <p:cNvPr id="6" name="Picture 5" descr="Diagram&#10;&#10;Description automatically generated">
            <a:extLst>
              <a:ext uri="{FF2B5EF4-FFF2-40B4-BE49-F238E27FC236}">
                <a16:creationId xmlns:a16="http://schemas.microsoft.com/office/drawing/2014/main" id="{F32298EB-0FB9-4EEA-926E-D5FE154AD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910" y="2102652"/>
            <a:ext cx="9016180" cy="3990975"/>
          </a:xfrm>
          <a:prstGeom prst="rect">
            <a:avLst/>
          </a:prstGeom>
        </p:spPr>
      </p:pic>
    </p:spTree>
    <p:extLst>
      <p:ext uri="{BB962C8B-B14F-4D97-AF65-F5344CB8AC3E}">
        <p14:creationId xmlns:p14="http://schemas.microsoft.com/office/powerpoint/2010/main" val="1975716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pPr algn="l"/>
            <a:r>
              <a:rPr lang="en-US" dirty="0">
                <a:cs typeface="B Titr" panose="00000700000000000000" pitchFamily="2" charset="-78"/>
              </a:rPr>
              <a:t>LSTM : cell state</a:t>
            </a:r>
          </a:p>
        </p:txBody>
      </p:sp>
      <p:pic>
        <p:nvPicPr>
          <p:cNvPr id="4" name="Picture 3" descr="Diagram&#10;&#10;Description automatically generated">
            <a:extLst>
              <a:ext uri="{FF2B5EF4-FFF2-40B4-BE49-F238E27FC236}">
                <a16:creationId xmlns:a16="http://schemas.microsoft.com/office/drawing/2014/main" id="{48127EF4-AC02-4195-ABC4-DD07A79CE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374" y="2312202"/>
            <a:ext cx="10028903" cy="3781425"/>
          </a:xfrm>
          <a:prstGeom prst="rect">
            <a:avLst/>
          </a:prstGeom>
        </p:spPr>
      </p:pic>
    </p:spTree>
    <p:extLst>
      <p:ext uri="{BB962C8B-B14F-4D97-AF65-F5344CB8AC3E}">
        <p14:creationId xmlns:p14="http://schemas.microsoft.com/office/powerpoint/2010/main" val="4226697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a:xfrm>
            <a:off x="403123" y="764373"/>
            <a:ext cx="11103077" cy="1293028"/>
          </a:xfrm>
        </p:spPr>
        <p:txBody>
          <a:bodyPr/>
          <a:lstStyle/>
          <a:p>
            <a:pPr algn="l"/>
            <a:r>
              <a:rPr lang="en-US" dirty="0">
                <a:cs typeface="B Titr" panose="00000700000000000000" pitchFamily="2" charset="-78"/>
              </a:rPr>
              <a:t>LSTM : output gate</a:t>
            </a:r>
          </a:p>
        </p:txBody>
      </p:sp>
      <p:pic>
        <p:nvPicPr>
          <p:cNvPr id="6" name="Picture 5" descr="Diagram&#10;&#10;Description automatically generated">
            <a:extLst>
              <a:ext uri="{FF2B5EF4-FFF2-40B4-BE49-F238E27FC236}">
                <a16:creationId xmlns:a16="http://schemas.microsoft.com/office/drawing/2014/main" id="{2276942C-1FF8-4095-AB83-6FB5C1AA1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732" y="2302677"/>
            <a:ext cx="9431857" cy="3790950"/>
          </a:xfrm>
          <a:prstGeom prst="rect">
            <a:avLst/>
          </a:prstGeom>
        </p:spPr>
      </p:pic>
    </p:spTree>
    <p:extLst>
      <p:ext uri="{BB962C8B-B14F-4D97-AF65-F5344CB8AC3E}">
        <p14:creationId xmlns:p14="http://schemas.microsoft.com/office/powerpoint/2010/main" val="2906221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F553-3D0A-8538-6AB2-0DAD5E624142}"/>
              </a:ext>
            </a:extLst>
          </p:cNvPr>
          <p:cNvSpPr>
            <a:spLocks noGrp="1"/>
          </p:cNvSpPr>
          <p:nvPr>
            <p:ph type="title"/>
          </p:nvPr>
        </p:nvSpPr>
        <p:spPr/>
        <p:txBody>
          <a:bodyPr/>
          <a:lstStyle/>
          <a:p>
            <a:r>
              <a:rPr lang="en-US" dirty="0"/>
              <a:t>GRU</a:t>
            </a:r>
          </a:p>
        </p:txBody>
      </p:sp>
      <p:sp>
        <p:nvSpPr>
          <p:cNvPr id="3" name="Content Placeholder 2">
            <a:extLst>
              <a:ext uri="{FF2B5EF4-FFF2-40B4-BE49-F238E27FC236}">
                <a16:creationId xmlns:a16="http://schemas.microsoft.com/office/drawing/2014/main" id="{F9710512-F585-64F9-AA8A-D99F1F55A0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B8CF94-C606-2723-000A-197A4B455FE9}"/>
              </a:ext>
            </a:extLst>
          </p:cNvPr>
          <p:cNvPicPr>
            <a:picLocks noChangeAspect="1"/>
          </p:cNvPicPr>
          <p:nvPr/>
        </p:nvPicPr>
        <p:blipFill>
          <a:blip r:embed="rId2"/>
          <a:stretch>
            <a:fillRect/>
          </a:stretch>
        </p:blipFill>
        <p:spPr>
          <a:xfrm>
            <a:off x="3121334" y="1881293"/>
            <a:ext cx="5187839" cy="4650658"/>
          </a:xfrm>
          <a:prstGeom prst="rect">
            <a:avLst/>
          </a:prstGeom>
        </p:spPr>
      </p:pic>
    </p:spTree>
    <p:extLst>
      <p:ext uri="{BB962C8B-B14F-4D97-AF65-F5344CB8AC3E}">
        <p14:creationId xmlns:p14="http://schemas.microsoft.com/office/powerpoint/2010/main" val="2637561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یادگیری عمیق و استخراج ویژگی</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r" rtl="1"/>
            <a:r>
              <a:rPr lang="fa-IR" sz="3200" dirty="0">
                <a:cs typeface="B Titr" panose="00000700000000000000" pitchFamily="2" charset="-78"/>
              </a:rPr>
              <a:t>در یادگیری عمیق ویژگی ها برای یادگیری به صورت اتوماتیک استخراج می شود</a:t>
            </a:r>
          </a:p>
          <a:p>
            <a:pPr algn="r" rtl="1"/>
            <a:r>
              <a:rPr lang="fa-IR" sz="3200" dirty="0">
                <a:cs typeface="B Titr" panose="00000700000000000000" pitchFamily="2" charset="-78"/>
              </a:rPr>
              <a:t>در شبکه های عصبی ساده مانند </a:t>
            </a:r>
            <a:r>
              <a:rPr lang="en-US" sz="3200" dirty="0">
                <a:cs typeface="B Titr" panose="00000700000000000000" pitchFamily="2" charset="-78"/>
              </a:rPr>
              <a:t>MLP</a:t>
            </a:r>
            <a:r>
              <a:rPr lang="fa-IR" sz="3200" dirty="0">
                <a:cs typeface="B Titr" panose="00000700000000000000" pitchFamily="2" charset="-78"/>
              </a:rPr>
              <a:t> ویژگی ها از داده خام باید توسط فرد خبره آماده سازی شود.</a:t>
            </a:r>
            <a:endParaRPr lang="en-US" sz="3200" dirty="0">
              <a:cs typeface="B Titr" panose="00000700000000000000" pitchFamily="2" charset="-78"/>
            </a:endParaRPr>
          </a:p>
        </p:txBody>
      </p:sp>
    </p:spTree>
    <p:extLst>
      <p:ext uri="{BB962C8B-B14F-4D97-AF65-F5344CB8AC3E}">
        <p14:creationId xmlns:p14="http://schemas.microsoft.com/office/powerpoint/2010/main" val="325376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مروری بر برخی مکانیزم های استخراج ویژگی در تصویر</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l"/>
            <a:r>
              <a:rPr lang="en-US" sz="3600" b="1" dirty="0">
                <a:solidFill>
                  <a:srgbClr val="00B0F0"/>
                </a:solidFill>
                <a:cs typeface="B Titr" panose="00000700000000000000" pitchFamily="2" charset="-78"/>
                <a:hlinkClick r:id="rId2">
                  <a:extLst>
                    <a:ext uri="{A12FA001-AC4F-418D-AE19-62706E023703}">
                      <ahyp:hlinkClr xmlns:ahyp="http://schemas.microsoft.com/office/drawing/2018/hyperlinkcolor" val="tx"/>
                    </a:ext>
                  </a:extLst>
                </a:hlinkClick>
              </a:rPr>
              <a:t>https://aishack.in/tutorials/image-convolution-examples/</a:t>
            </a:r>
            <a:r>
              <a:rPr lang="en-US" sz="3600" b="1" dirty="0">
                <a:solidFill>
                  <a:srgbClr val="00B0F0"/>
                </a:solidFill>
                <a:cs typeface="B Titr" panose="00000700000000000000" pitchFamily="2" charset="-78"/>
              </a:rPr>
              <a:t> </a:t>
            </a:r>
          </a:p>
          <a:p>
            <a:pPr algn="r" rtl="1"/>
            <a:endParaRPr lang="en-US" sz="3200" dirty="0">
              <a:cs typeface="B Titr" panose="00000700000000000000" pitchFamily="2" charset="-78"/>
            </a:endParaRPr>
          </a:p>
        </p:txBody>
      </p:sp>
      <p:pic>
        <p:nvPicPr>
          <p:cNvPr id="4" name="Picture 3">
            <a:extLst>
              <a:ext uri="{FF2B5EF4-FFF2-40B4-BE49-F238E27FC236}">
                <a16:creationId xmlns:a16="http://schemas.microsoft.com/office/drawing/2014/main" id="{D695B71C-E6FC-47DB-863C-4FFC55357516}"/>
              </a:ext>
            </a:extLst>
          </p:cNvPr>
          <p:cNvPicPr>
            <a:picLocks noChangeAspect="1"/>
          </p:cNvPicPr>
          <p:nvPr/>
        </p:nvPicPr>
        <p:blipFill rotWithShape="1">
          <a:blip r:embed="rId3"/>
          <a:srcRect l="22984" t="23943" r="25403" b="12688"/>
          <a:stretch/>
        </p:blipFill>
        <p:spPr>
          <a:xfrm>
            <a:off x="2072148" y="3274142"/>
            <a:ext cx="7868265" cy="3451122"/>
          </a:xfrm>
          <a:prstGeom prst="rect">
            <a:avLst/>
          </a:prstGeom>
        </p:spPr>
      </p:pic>
    </p:spTree>
    <p:extLst>
      <p:ext uri="{BB962C8B-B14F-4D97-AF65-F5344CB8AC3E}">
        <p14:creationId xmlns:p14="http://schemas.microsoft.com/office/powerpoint/2010/main" val="4121426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مروری بر برخی مکانیزم های استخراج ویژگی در تصویر</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l"/>
            <a:r>
              <a:rPr lang="en-US" sz="3600" b="1" dirty="0">
                <a:solidFill>
                  <a:srgbClr val="00B0F0"/>
                </a:solidFill>
                <a:cs typeface="B Titr" panose="00000700000000000000" pitchFamily="2" charset="-78"/>
                <a:hlinkClick r:id="rId2">
                  <a:extLst>
                    <a:ext uri="{A12FA001-AC4F-418D-AE19-62706E023703}">
                      <ahyp:hlinkClr xmlns:ahyp="http://schemas.microsoft.com/office/drawing/2018/hyperlinkcolor" val="tx"/>
                    </a:ext>
                  </a:extLst>
                </a:hlinkClick>
              </a:rPr>
              <a:t>https://aishack.in/tutorials/image-convolution-examples/</a:t>
            </a:r>
            <a:r>
              <a:rPr lang="en-US" sz="3600" b="1" dirty="0">
                <a:solidFill>
                  <a:srgbClr val="00B0F0"/>
                </a:solidFill>
                <a:cs typeface="B Titr" panose="00000700000000000000" pitchFamily="2" charset="-78"/>
              </a:rPr>
              <a:t> </a:t>
            </a:r>
          </a:p>
          <a:p>
            <a:pPr algn="r" rtl="1"/>
            <a:endParaRPr lang="en-US" sz="3200" dirty="0">
              <a:cs typeface="B Titr" panose="00000700000000000000" pitchFamily="2" charset="-78"/>
            </a:endParaRPr>
          </a:p>
        </p:txBody>
      </p:sp>
      <p:pic>
        <p:nvPicPr>
          <p:cNvPr id="6" name="Picture 5">
            <a:extLst>
              <a:ext uri="{FF2B5EF4-FFF2-40B4-BE49-F238E27FC236}">
                <a16:creationId xmlns:a16="http://schemas.microsoft.com/office/drawing/2014/main" id="{2351E087-A7D0-4DC1-A91A-35BA92AE72DF}"/>
              </a:ext>
            </a:extLst>
          </p:cNvPr>
          <p:cNvPicPr>
            <a:picLocks noChangeAspect="1"/>
          </p:cNvPicPr>
          <p:nvPr/>
        </p:nvPicPr>
        <p:blipFill rotWithShape="1">
          <a:blip r:embed="rId3"/>
          <a:srcRect l="22903" t="11146" r="27580" b="23298"/>
          <a:stretch/>
        </p:blipFill>
        <p:spPr>
          <a:xfrm>
            <a:off x="3205316" y="3313471"/>
            <a:ext cx="5535561" cy="3376974"/>
          </a:xfrm>
          <a:prstGeom prst="rect">
            <a:avLst/>
          </a:prstGeom>
        </p:spPr>
      </p:pic>
    </p:spTree>
    <p:extLst>
      <p:ext uri="{BB962C8B-B14F-4D97-AF65-F5344CB8AC3E}">
        <p14:creationId xmlns:p14="http://schemas.microsoft.com/office/powerpoint/2010/main" val="46224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مروری بر برخی مکانیزم های استخراج ویژگی در تصویر</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l"/>
            <a:r>
              <a:rPr lang="en-US" sz="3600" b="1" dirty="0">
                <a:solidFill>
                  <a:srgbClr val="00B0F0"/>
                </a:solidFill>
                <a:cs typeface="B Titr" panose="00000700000000000000" pitchFamily="2" charset="-78"/>
                <a:hlinkClick r:id="rId2">
                  <a:extLst>
                    <a:ext uri="{A12FA001-AC4F-418D-AE19-62706E023703}">
                      <ahyp:hlinkClr xmlns:ahyp="http://schemas.microsoft.com/office/drawing/2018/hyperlinkcolor" val="tx"/>
                    </a:ext>
                  </a:extLst>
                </a:hlinkClick>
              </a:rPr>
              <a:t>https://aishack.in/tutorials/image-convolution-examples/</a:t>
            </a:r>
            <a:r>
              <a:rPr lang="en-US" sz="3600" b="1" dirty="0">
                <a:solidFill>
                  <a:srgbClr val="00B0F0"/>
                </a:solidFill>
                <a:cs typeface="B Titr" panose="00000700000000000000" pitchFamily="2" charset="-78"/>
              </a:rPr>
              <a:t> </a:t>
            </a:r>
          </a:p>
          <a:p>
            <a:pPr algn="r" rtl="1"/>
            <a:endParaRPr lang="en-US" sz="3200" dirty="0">
              <a:cs typeface="B Titr" panose="00000700000000000000" pitchFamily="2" charset="-78"/>
            </a:endParaRPr>
          </a:p>
        </p:txBody>
      </p:sp>
      <p:pic>
        <p:nvPicPr>
          <p:cNvPr id="4" name="Picture 3">
            <a:extLst>
              <a:ext uri="{FF2B5EF4-FFF2-40B4-BE49-F238E27FC236}">
                <a16:creationId xmlns:a16="http://schemas.microsoft.com/office/drawing/2014/main" id="{21B06B73-A5A5-46CB-93EB-05C930C4AA1D}"/>
              </a:ext>
            </a:extLst>
          </p:cNvPr>
          <p:cNvPicPr>
            <a:picLocks noChangeAspect="1"/>
          </p:cNvPicPr>
          <p:nvPr/>
        </p:nvPicPr>
        <p:blipFill rotWithShape="1">
          <a:blip r:embed="rId3"/>
          <a:srcRect l="23750" t="18065" r="26129" b="12402"/>
          <a:stretch/>
        </p:blipFill>
        <p:spPr>
          <a:xfrm>
            <a:off x="3087329" y="2057401"/>
            <a:ext cx="6479458" cy="4768645"/>
          </a:xfrm>
          <a:prstGeom prst="rect">
            <a:avLst/>
          </a:prstGeom>
        </p:spPr>
      </p:pic>
    </p:spTree>
    <p:extLst>
      <p:ext uri="{BB962C8B-B14F-4D97-AF65-F5344CB8AC3E}">
        <p14:creationId xmlns:p14="http://schemas.microsoft.com/office/powerpoint/2010/main" val="345063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E752-CD87-4BA1-A58C-F1BC7D4DB209}"/>
              </a:ext>
            </a:extLst>
          </p:cNvPr>
          <p:cNvSpPr>
            <a:spLocks noGrp="1"/>
          </p:cNvSpPr>
          <p:nvPr>
            <p:ph type="title"/>
          </p:nvPr>
        </p:nvSpPr>
        <p:spPr/>
        <p:txBody>
          <a:bodyPr/>
          <a:lstStyle/>
          <a:p>
            <a:r>
              <a:rPr lang="fa-IR" dirty="0">
                <a:cs typeface="B Titr" panose="00000700000000000000" pitchFamily="2" charset="-78"/>
              </a:rPr>
              <a:t>مروری بر برخی مکانیزم های استخراج ویژگی در تصویر</a:t>
            </a:r>
            <a:endParaRPr lang="en-US" dirty="0">
              <a:cs typeface="B Titr" panose="00000700000000000000" pitchFamily="2" charset="-78"/>
            </a:endParaRPr>
          </a:p>
        </p:txBody>
      </p:sp>
      <p:sp>
        <p:nvSpPr>
          <p:cNvPr id="5" name="Content Placeholder 4">
            <a:extLst>
              <a:ext uri="{FF2B5EF4-FFF2-40B4-BE49-F238E27FC236}">
                <a16:creationId xmlns:a16="http://schemas.microsoft.com/office/drawing/2014/main" id="{C706141A-32DD-456A-8878-33C5858A5EC1}"/>
              </a:ext>
            </a:extLst>
          </p:cNvPr>
          <p:cNvSpPr>
            <a:spLocks noGrp="1"/>
          </p:cNvSpPr>
          <p:nvPr>
            <p:ph idx="1"/>
          </p:nvPr>
        </p:nvSpPr>
        <p:spPr/>
        <p:txBody>
          <a:bodyPr>
            <a:normAutofit/>
          </a:bodyPr>
          <a:lstStyle/>
          <a:p>
            <a:pPr algn="l"/>
            <a:r>
              <a:rPr lang="en-US" sz="3600" b="1" dirty="0">
                <a:solidFill>
                  <a:srgbClr val="00B0F0"/>
                </a:solidFill>
                <a:cs typeface="B Titr" panose="00000700000000000000" pitchFamily="2" charset="-78"/>
                <a:hlinkClick r:id="rId2">
                  <a:extLst>
                    <a:ext uri="{A12FA001-AC4F-418D-AE19-62706E023703}">
                      <ahyp:hlinkClr xmlns:ahyp="http://schemas.microsoft.com/office/drawing/2018/hyperlinkcolor" val="tx"/>
                    </a:ext>
                  </a:extLst>
                </a:hlinkClick>
              </a:rPr>
              <a:t>https://aishack.in/tutorials/image-convolution-examples/</a:t>
            </a:r>
            <a:r>
              <a:rPr lang="en-US" sz="3600" b="1" dirty="0">
                <a:solidFill>
                  <a:srgbClr val="00B0F0"/>
                </a:solidFill>
                <a:cs typeface="B Titr" panose="00000700000000000000" pitchFamily="2" charset="-78"/>
              </a:rPr>
              <a:t> </a:t>
            </a:r>
          </a:p>
          <a:p>
            <a:pPr algn="r" rtl="1"/>
            <a:endParaRPr lang="en-US" sz="3200" dirty="0">
              <a:cs typeface="B Titr" panose="00000700000000000000" pitchFamily="2" charset="-78"/>
            </a:endParaRPr>
          </a:p>
        </p:txBody>
      </p:sp>
      <p:pic>
        <p:nvPicPr>
          <p:cNvPr id="6" name="Picture 5">
            <a:extLst>
              <a:ext uri="{FF2B5EF4-FFF2-40B4-BE49-F238E27FC236}">
                <a16:creationId xmlns:a16="http://schemas.microsoft.com/office/drawing/2014/main" id="{0D7179E0-2ACF-4C12-B859-67BD8769E2CF}"/>
              </a:ext>
            </a:extLst>
          </p:cNvPr>
          <p:cNvPicPr>
            <a:picLocks noChangeAspect="1"/>
          </p:cNvPicPr>
          <p:nvPr/>
        </p:nvPicPr>
        <p:blipFill rotWithShape="1">
          <a:blip r:embed="rId3"/>
          <a:srcRect l="22096" t="7168" r="25323" b="38208"/>
          <a:stretch/>
        </p:blipFill>
        <p:spPr>
          <a:xfrm>
            <a:off x="2890684" y="2910348"/>
            <a:ext cx="6410632" cy="3746090"/>
          </a:xfrm>
          <a:prstGeom prst="rect">
            <a:avLst/>
          </a:prstGeom>
        </p:spPr>
      </p:pic>
    </p:spTree>
    <p:extLst>
      <p:ext uri="{BB962C8B-B14F-4D97-AF65-F5344CB8AC3E}">
        <p14:creationId xmlns:p14="http://schemas.microsoft.com/office/powerpoint/2010/main" val="1369591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TotalTime>810</TotalTime>
  <Words>3183</Words>
  <Application>Microsoft Office PowerPoint</Application>
  <PresentationFormat>Widescreen</PresentationFormat>
  <Paragraphs>229</Paragraphs>
  <Slides>43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Aptos</vt:lpstr>
      <vt:lpstr>Arial</vt:lpstr>
      <vt:lpstr>Arial</vt:lpstr>
      <vt:lpstr>B Nazanin</vt:lpstr>
      <vt:lpstr>B Titr</vt:lpstr>
      <vt:lpstr>Century Gothic</vt:lpstr>
      <vt:lpstr>Google Sans</vt:lpstr>
      <vt:lpstr>Nunito</vt:lpstr>
      <vt:lpstr>Vapor Trail</vt:lpstr>
      <vt:lpstr>Deep learning  یادگیری عمیق</vt:lpstr>
      <vt:lpstr>یادگیری عمیق زیرمجموعه یادگیری ماشین</vt:lpstr>
      <vt:lpstr>دسته بندی الگوریتم های یادگیری ماشین</vt:lpstr>
      <vt:lpstr>پای ترچ</vt:lpstr>
      <vt:lpstr>یادگیری عمیق و استخراج ویژگی</vt:lpstr>
      <vt:lpstr>مروری بر برخی مکانیزم های استخراج ویژگی در تصویر</vt:lpstr>
      <vt:lpstr>مروری بر برخی مکانیزم های استخراج ویژگی در تصویر</vt:lpstr>
      <vt:lpstr>مروری بر برخی مکانیزم های استخراج ویژگی در تصویر</vt:lpstr>
      <vt:lpstr>مروری بر برخی مکانیزم های استخراج ویژگی در تصویر</vt:lpstr>
      <vt:lpstr>مروری بر برخی مکانیزم های استخراج ویژگی در تصویر</vt:lpstr>
      <vt:lpstr>مروری بر برخی مکانیزم های استخراج ویژگی در تصویر</vt:lpstr>
      <vt:lpstr>مروری بر برخی مکانیزم های استخراج ویژگی در تصویر</vt:lpstr>
      <vt:lpstr>مروری بر عملکرد شبکه عصبی</vt:lpstr>
      <vt:lpstr>عملیات های کانولوشن و کاهش ابعاد</vt:lpstr>
      <vt:lpstr>عملیات های کانولوشن و کاهش ابعاد</vt:lpstr>
      <vt:lpstr>عملیات های کانولوشن و عمل پدینگ برای جلوگیری از کاهش ابعاد</vt:lpstr>
      <vt:lpstr>عملیات های کانولوشن و پدینگ برای جلوگیری از کاهش ابعاد</vt:lpstr>
      <vt:lpstr>PowerPoint Presentation</vt:lpstr>
      <vt:lpstr>LSTM: Long Short-term memory</vt:lpstr>
      <vt:lpstr>داده های ترتیبی</vt:lpstr>
      <vt:lpstr>داده های ترتیبی</vt:lpstr>
      <vt:lpstr>داده های ترتیبی</vt:lpstr>
      <vt:lpstr>چرا شبکه های عصبی معمولی برای داده های ترتیبی دیگر کاربردی ندارند؟</vt:lpstr>
      <vt:lpstr>داده های ترتیبی</vt:lpstr>
      <vt:lpstr> شبکه های عصبی بازگشتی (Recurrent Neural Networks)</vt:lpstr>
      <vt:lpstr>یک واحد RNN</vt:lpstr>
      <vt:lpstr> شبکه های عصبی بازگشتی (Recurrent Neural Networks)</vt:lpstr>
      <vt:lpstr> شبکه های عصبی بازگشتی (Recurrent Neural Networks)</vt:lpstr>
      <vt:lpstr>PowerPoint Presentation</vt:lpstr>
      <vt:lpstr> شبکه های عصبی بازگشتی (Recurrent Neural Networks)</vt:lpstr>
      <vt:lpstr>Vanishing gradiant</vt:lpstr>
      <vt:lpstr> شبکه های عصبی بازگشتی (Recurrent Neural Networks)</vt:lpstr>
      <vt:lpstr>which deep learning model are inherently prone to vanishing gradient? </vt:lpstr>
      <vt:lpstr>مقدمه ای بر LSTM</vt:lpstr>
      <vt:lpstr>انواع  LSTM </vt:lpstr>
      <vt:lpstr>LSTM</vt:lpstr>
      <vt:lpstr>LSTM</vt:lpstr>
      <vt:lpstr>LSTM</vt:lpstr>
      <vt:lpstr>LSTM : forget gate</vt:lpstr>
      <vt:lpstr>LSTM : input gate</vt:lpstr>
      <vt:lpstr>LSTM : cell state</vt:lpstr>
      <vt:lpstr>LSTM : output gate</vt:lpstr>
      <vt:lpstr>GRU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یادگیری عمیق</dc:title>
  <dc:creator>asus</dc:creator>
  <cp:lastModifiedBy>Ali Mollaei</cp:lastModifiedBy>
  <cp:revision>81</cp:revision>
  <dcterms:created xsi:type="dcterms:W3CDTF">2021-12-23T09:06:26Z</dcterms:created>
  <dcterms:modified xsi:type="dcterms:W3CDTF">2024-05-16T13:58:01Z</dcterms:modified>
</cp:coreProperties>
</file>